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34"/>
  </p:notesMasterIdLst>
  <p:sldIdLst>
    <p:sldId id="325" r:id="rId5"/>
    <p:sldId id="259" r:id="rId6"/>
    <p:sldId id="293" r:id="rId7"/>
    <p:sldId id="310" r:id="rId8"/>
    <p:sldId id="326" r:id="rId9"/>
    <p:sldId id="301" r:id="rId10"/>
    <p:sldId id="294" r:id="rId11"/>
    <p:sldId id="327" r:id="rId12"/>
    <p:sldId id="302" r:id="rId13"/>
    <p:sldId id="317" r:id="rId14"/>
    <p:sldId id="328" r:id="rId15"/>
    <p:sldId id="304" r:id="rId16"/>
    <p:sldId id="322" r:id="rId17"/>
    <p:sldId id="320" r:id="rId18"/>
    <p:sldId id="323" r:id="rId19"/>
    <p:sldId id="305" r:id="rId20"/>
    <p:sldId id="319" r:id="rId21"/>
    <p:sldId id="333" r:id="rId22"/>
    <p:sldId id="334" r:id="rId23"/>
    <p:sldId id="297" r:id="rId24"/>
    <p:sldId id="329" r:id="rId25"/>
    <p:sldId id="308" r:id="rId26"/>
    <p:sldId id="307" r:id="rId27"/>
    <p:sldId id="298" r:id="rId28"/>
    <p:sldId id="330" r:id="rId29"/>
    <p:sldId id="331" r:id="rId30"/>
    <p:sldId id="295" r:id="rId31"/>
    <p:sldId id="270"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na Pollard" initials="TP" lastIdx="32" clrIdx="0">
    <p:extLst>
      <p:ext uri="{19B8F6BF-5375-455C-9EA6-DF929625EA0E}">
        <p15:presenceInfo xmlns:p15="http://schemas.microsoft.com/office/powerpoint/2012/main" userId="S-1-5-21-102653845-850022635-1621235808-417796" providerId="AD"/>
      </p:ext>
    </p:extLst>
  </p:cmAuthor>
  <p:cmAuthor id="2" name="Marchand, Jesse" initials="MJ" lastIdx="8" clrIdx="1">
    <p:extLst>
      <p:ext uri="{19B8F6BF-5375-455C-9EA6-DF929625EA0E}">
        <p15:presenceInfo xmlns:p15="http://schemas.microsoft.com/office/powerpoint/2012/main" userId="S-1-5-21-102653845-850022635-1621235808-413470" providerId="AD"/>
      </p:ext>
    </p:extLst>
  </p:cmAuthor>
  <p:cmAuthor id="3" name="Back, Chris" initials="BC" lastIdx="7" clrIdx="2">
    <p:extLst>
      <p:ext uri="{19B8F6BF-5375-455C-9EA6-DF929625EA0E}">
        <p15:presenceInfo xmlns:p15="http://schemas.microsoft.com/office/powerpoint/2012/main" userId="S-1-5-21-102653845-850022635-1621235808-364920" providerId="AD"/>
      </p:ext>
    </p:extLst>
  </p:cmAuthor>
  <p:cmAuthor id="4" name="Mary Lovelace" initials="ML" lastIdx="4" clrIdx="3">
    <p:extLst>
      <p:ext uri="{19B8F6BF-5375-455C-9EA6-DF929625EA0E}">
        <p15:presenceInfo xmlns:p15="http://schemas.microsoft.com/office/powerpoint/2012/main" userId="S-1-5-21-102653845-850022635-1621235808-343461" providerId="AD"/>
      </p:ext>
    </p:extLst>
  </p:cmAuthor>
  <p:cmAuthor id="5" name="Dare, Brice" initials="DB" lastIdx="1" clrIdx="4">
    <p:extLst>
      <p:ext uri="{19B8F6BF-5375-455C-9EA6-DF929625EA0E}">
        <p15:presenceInfo xmlns:p15="http://schemas.microsoft.com/office/powerpoint/2012/main" userId="S-1-5-21-102653845-850022635-1621235808-392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9" autoAdjust="0"/>
    <p:restoredTop sz="79827" autoAdjust="0"/>
  </p:normalViewPr>
  <p:slideViewPr>
    <p:cSldViewPr snapToGrid="0">
      <p:cViewPr varScale="1">
        <p:scale>
          <a:sx n="106" d="100"/>
          <a:sy n="106" d="100"/>
        </p:scale>
        <p:origin x="810" y="96"/>
      </p:cViewPr>
      <p:guideLst/>
    </p:cSldViewPr>
  </p:slideViewPr>
  <p:outlineViewPr>
    <p:cViewPr>
      <p:scale>
        <a:sx n="33" d="100"/>
        <a:sy n="33" d="100"/>
      </p:scale>
      <p:origin x="0" y="-1244"/>
    </p:cViewPr>
  </p:outlineViewPr>
  <p:notesTextViewPr>
    <p:cViewPr>
      <p:scale>
        <a:sx n="95" d="100"/>
        <a:sy n="95" d="100"/>
      </p:scale>
      <p:origin x="0" y="0"/>
    </p:cViewPr>
  </p:notesTextViewPr>
  <p:notesViewPr>
    <p:cSldViewPr snapToGrid="0">
      <p:cViewPr>
        <p:scale>
          <a:sx n="125" d="100"/>
          <a:sy n="125" d="100"/>
        </p:scale>
        <p:origin x="1088" y="-7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8364C-E533-420B-B49C-CF06A248EABF}" type="datetimeFigureOut">
              <a:rPr lang="en-CA" smtClean="0"/>
              <a:t>2020-05-15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5255A-884F-411C-944B-2E27C4009334}" type="slidenum">
              <a:rPr lang="en-CA" smtClean="0"/>
              <a:t>‹#›</a:t>
            </a:fld>
            <a:endParaRPr lang="en-CA"/>
          </a:p>
        </p:txBody>
      </p:sp>
    </p:spTree>
    <p:extLst>
      <p:ext uri="{BB962C8B-B14F-4D97-AF65-F5344CB8AC3E}">
        <p14:creationId xmlns:p14="http://schemas.microsoft.com/office/powerpoint/2010/main" val="54720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orksafebc.com/en/health-safety/create-manage/joint-health-safety-committe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orksafebc.com/en/resources/about-us/guides/preventing-exposure-to-covid-19-in-the-workplace?lang=en"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worksafebc.com/en/about-us/covid-19-updates/covid-19-industry-information" TargetMode="External"/><Relationship Id="rId5" Type="http://schemas.openxmlformats.org/officeDocument/2006/relationships/hyperlink" Target="https://www.worksafebc.com/en/about-us/covid-19-updates/health-and-safety/covid-19-faqs" TargetMode="External"/><Relationship Id="rId4" Type="http://schemas.openxmlformats.org/officeDocument/2006/relationships/hyperlink" Target="https://www.worksafebc.com/en/about-us/covid-19-updates/health-and-safet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worksafebc.com/en/about-us/news-events/announcements/2020/March/submitting-and-managing-reviews" TargetMode="External"/><Relationship Id="rId3" Type="http://schemas.openxmlformats.org/officeDocument/2006/relationships/hyperlink" Target="https://online.worksafebc.com/op" TargetMode="External"/><Relationship Id="rId7" Type="http://schemas.openxmlformats.org/officeDocument/2006/relationships/hyperlink" Target="https://www.worksafebc.com/en/review-appea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worksafebc.com/en/claims/manage-claim" TargetMode="External"/><Relationship Id="rId5" Type="http://schemas.openxmlformats.org/officeDocument/2006/relationships/hyperlink" Target="https://www.worksafebc.com/en/claims/report-workplace-injury-illness/how-workers-report-workplace-injury-illness" TargetMode="External"/><Relationship Id="rId4" Type="http://schemas.openxmlformats.org/officeDocument/2006/relationships/hyperlink" Target="https://www.worksafebc.com/en/contact-us/departments-and-services/claim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bccdc.ca/health-info/diseases-conditions/covid-19" TargetMode="External"/><Relationship Id="rId7" Type="http://schemas.openxmlformats.org/officeDocument/2006/relationships/hyperlink" Target="https://www.ccohs.ca/oshanswers/diseases/coronavirus.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covid.smallbusinessbc.ca/hc/en-us" TargetMode="External"/><Relationship Id="rId5" Type="http://schemas.openxmlformats.org/officeDocument/2006/relationships/hyperlink" Target="https://smallbusinessbc.ca/article/resources-for-small-businesses-affected-by-coronavirus-covid-19/" TargetMode="External"/><Relationship Id="rId4" Type="http://schemas.openxmlformats.org/officeDocument/2006/relationships/hyperlink" Target="https://smallbusinessbc.ca/wp-content/uploads/2020/03/small-business-resource.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ww.canada.ca/content/dam/phac-aspc/documents/services/publications/diseases-conditions/coronavirus/taking-care-mental-health/taking-care-mental-health-eng.pdf" TargetMode="External"/><Relationship Id="rId3" Type="http://schemas.openxmlformats.org/officeDocument/2006/relationships/hyperlink" Target="https://www2.gov.bc.ca/assets/gov/health-safety/covid19_stressmanagement_5_accessible.pdf" TargetMode="External"/><Relationship Id="rId7" Type="http://schemas.openxmlformats.org/officeDocument/2006/relationships/hyperlink" Target="https://maintainingmentalfitness.com/"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conferenceboard.ca/insights/covid-19?AspxAutoDetectCookieSupport=1" TargetMode="External"/><Relationship Id="rId5" Type="http://schemas.openxmlformats.org/officeDocument/2006/relationships/hyperlink" Target="https://cmhakelowna.com/coronavirus-managing-stress-anxiety/" TargetMode="External"/><Relationship Id="rId4" Type="http://schemas.openxmlformats.org/officeDocument/2006/relationships/hyperlink" Target="https://www.who.int/docs/default-source/coronaviruse/mental-health-considerations.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*Please review</a:t>
            </a:r>
            <a:r>
              <a:rPr lang="en-US" b="1" baseline="0" dirty="0" smtClean="0"/>
              <a:t> this presentation in advance and remove any slides on topics that may not be applicable to your audience. We have marked sections that are most likely applicable to certain industries as “[Optional]”.</a:t>
            </a:r>
            <a:endParaRPr lang="en-US" b="1" dirty="0" smtClean="0"/>
          </a:p>
          <a:p>
            <a:endParaRPr lang="en-US" dirty="0" smtClean="0"/>
          </a:p>
          <a:p>
            <a:r>
              <a:rPr lang="en-US" dirty="0" smtClean="0"/>
              <a:t>[Introduce yourself]</a:t>
            </a:r>
          </a:p>
          <a:p>
            <a:endParaRPr lang="en-US" dirty="0"/>
          </a:p>
          <a:p>
            <a:r>
              <a:rPr lang="en-US" dirty="0"/>
              <a:t>WorkSafeBC recognizes the unique challenges faced by [insert </a:t>
            </a:r>
            <a:r>
              <a:rPr lang="en-US" dirty="0" smtClean="0"/>
              <a:t>industry]</a:t>
            </a:r>
            <a:r>
              <a:rPr lang="en-US" baseline="0" dirty="0" smtClean="0"/>
              <a:t> </a:t>
            </a:r>
            <a:r>
              <a:rPr lang="en-US" dirty="0" smtClean="0"/>
              <a:t>in keeping their workers</a:t>
            </a:r>
            <a:r>
              <a:rPr lang="en-US" baseline="0" dirty="0" smtClean="0"/>
              <a:t> </a:t>
            </a:r>
            <a:r>
              <a:rPr lang="en-US" dirty="0" smtClean="0"/>
              <a:t>healthy </a:t>
            </a:r>
            <a:r>
              <a:rPr lang="en-US" dirty="0"/>
              <a:t>and safe </a:t>
            </a:r>
            <a:r>
              <a:rPr lang="en-US" baseline="0" dirty="0" smtClean="0"/>
              <a:t>during the COVID-19 pandemic.</a:t>
            </a:r>
            <a:r>
              <a:rPr lang="en-US" dirty="0" smtClean="0"/>
              <a:t> We are working with [insert industry</a:t>
            </a:r>
            <a:r>
              <a:rPr lang="en-US" dirty="0"/>
              <a:t>] workers, employers, and industry </a:t>
            </a:r>
            <a:r>
              <a:rPr lang="en-US" dirty="0" smtClean="0"/>
              <a:t>associations</a:t>
            </a:r>
            <a:r>
              <a:rPr lang="en-US" baseline="0" dirty="0" smtClean="0"/>
              <a:t> across the province</a:t>
            </a:r>
            <a:r>
              <a:rPr lang="en-US" dirty="0" smtClean="0"/>
              <a:t> </a:t>
            </a:r>
            <a:r>
              <a:rPr lang="en-US" dirty="0"/>
              <a:t>to ensure </a:t>
            </a:r>
            <a:r>
              <a:rPr lang="en-US" dirty="0" smtClean="0"/>
              <a:t>your workplaces </a:t>
            </a:r>
            <a:r>
              <a:rPr lang="en-US" dirty="0"/>
              <a:t>remain healthy and safe during </a:t>
            </a:r>
            <a:r>
              <a:rPr lang="en-US" dirty="0" smtClean="0"/>
              <a:t>this</a:t>
            </a:r>
            <a:r>
              <a:rPr lang="en-US" baseline="0" dirty="0" smtClean="0"/>
              <a:t> challenging period</a:t>
            </a:r>
            <a:r>
              <a:rPr lang="en-US" dirty="0" smtClean="0"/>
              <a:t>.</a:t>
            </a:r>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1</a:t>
            </a:fld>
            <a:endParaRPr lang="en-CA"/>
          </a:p>
        </p:txBody>
      </p:sp>
    </p:spTree>
    <p:extLst>
      <p:ext uri="{BB962C8B-B14F-4D97-AF65-F5344CB8AC3E}">
        <p14:creationId xmlns:p14="http://schemas.microsoft.com/office/powerpoint/2010/main" val="203459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WorkSafeBC</a:t>
            </a:r>
            <a:r>
              <a:rPr lang="en-US" dirty="0"/>
              <a:t> expects employers to fully assess the risks of worker exposure to COVID-19</a:t>
            </a:r>
            <a:r>
              <a:rPr lang="en-US" baseline="0" dirty="0"/>
              <a:t> and </a:t>
            </a:r>
            <a:r>
              <a:rPr lang="en-US" dirty="0"/>
              <a:t>develop control measures that specifically address those risks and prevent exposure to COVID-19.</a:t>
            </a:r>
            <a:r>
              <a:rPr lang="en-US" baseline="0" dirty="0"/>
              <a:t> Employers should</a:t>
            </a:r>
            <a:r>
              <a:rPr lang="en-US" dirty="0"/>
              <a:t> apply the orders and guidance from the provincial health officer and the hierarchy of controls. </a:t>
            </a:r>
          </a:p>
          <a:p>
            <a:endParaRPr lang="en-US" dirty="0"/>
          </a:p>
          <a:p>
            <a:r>
              <a:rPr lang="en-US" dirty="0"/>
              <a:t>This</a:t>
            </a:r>
            <a:r>
              <a:rPr lang="en-US" baseline="0" dirty="0"/>
              <a:t> is a summary of what we presented earlier, but it bears repeating. </a:t>
            </a:r>
            <a:endParaRPr lang="en-US" dirty="0"/>
          </a:p>
          <a:p>
            <a:endParaRPr lang="en-US" dirty="0"/>
          </a:p>
          <a:p>
            <a:r>
              <a:rPr lang="en-US" dirty="0"/>
              <a:t>Employers must take all necessary precautions to minimize the risk of COVID-19 transmission and illness to themselves, workers, and others at the workplace. Businesses may consider some of the following advice or best practices at their worksite to reduce the risk of worker exposure to COVID-19. You may also wish to review our industry information pages for preventative measures to protect workers in specific industries from COVID-19.</a:t>
            </a:r>
          </a:p>
          <a:p>
            <a:endParaRPr lang="en-US" dirty="0"/>
          </a:p>
          <a:p>
            <a:r>
              <a:rPr lang="en-US" b="1" dirty="0"/>
              <a:t>Determine who should be at the workplace</a:t>
            </a:r>
            <a:r>
              <a:rPr lang="en-US" b="0" dirty="0"/>
              <a:t>, as a</a:t>
            </a:r>
            <a:r>
              <a:rPr lang="en-US" b="0" baseline="0" dirty="0"/>
              <a:t> way to eliminate exposure</a:t>
            </a:r>
            <a:endParaRPr lang="en-US" b="0" dirty="0"/>
          </a:p>
          <a:p>
            <a:r>
              <a:rPr lang="en-US" dirty="0"/>
              <a:t>- Implement a policy requiring anyone with symptoms of COVID-19 to self-isolate at home for a minimum of 10 days from onset of symptoms, as well as anyone advised by</a:t>
            </a:r>
            <a:r>
              <a:rPr lang="en-US" baseline="0" dirty="0"/>
              <a:t> a provincial</a:t>
            </a:r>
            <a:r>
              <a:rPr lang="en-US" dirty="0"/>
              <a:t> public health officer to self-isolate</a:t>
            </a:r>
            <a:r>
              <a:rPr lang="en-US" baseline="0" dirty="0"/>
              <a:t> and </a:t>
            </a:r>
            <a:r>
              <a:rPr lang="en-US" dirty="0"/>
              <a:t>to follow the instructions they receive.  </a:t>
            </a:r>
          </a:p>
          <a:p>
            <a:r>
              <a:rPr lang="en-US" dirty="0"/>
              <a:t>- Implement a policy requiring anyone who has arrived from outside of Canada, or who is a contact of a confirmed COVID-19 case, to self-isolate for 14 days and monitor for symptoms</a:t>
            </a:r>
            <a:r>
              <a:rPr lang="en-US" baseline="0" dirty="0"/>
              <a:t>. </a:t>
            </a:r>
            <a:endParaRPr lang="en-US" dirty="0"/>
          </a:p>
          <a:p>
            <a:endParaRPr lang="en-US" dirty="0"/>
          </a:p>
          <a:p>
            <a:r>
              <a:rPr lang="en-US" dirty="0"/>
              <a:t>- Work from home</a:t>
            </a:r>
          </a:p>
          <a:p>
            <a:r>
              <a:rPr lang="en-US" dirty="0"/>
              <a:t>Prioritize the work that needs to occur at the workplace to help your business operate.</a:t>
            </a:r>
            <a:r>
              <a:rPr lang="en-US" baseline="0" dirty="0"/>
              <a:t> </a:t>
            </a:r>
            <a:r>
              <a:rPr lang="en-US" dirty="0"/>
              <a:t>Employers may want to consider whether any of their workers can work remotely (for example,</a:t>
            </a:r>
            <a:r>
              <a:rPr lang="en-US" baseline="0" dirty="0"/>
              <a:t> </a:t>
            </a:r>
            <a:r>
              <a:rPr lang="en-US" dirty="0"/>
              <a:t>work at home). Should this be practicable, be aware that many health and safety roles, rights, and responsibilities are just as applicable for at-home workers as they are for more traditional workplaces. More about health and safety responsibilities when working from home</a:t>
            </a:r>
            <a:r>
              <a:rPr lang="en-US" baseline="0" dirty="0"/>
              <a:t> will be shared later in this presentation.</a:t>
            </a:r>
          </a:p>
          <a:p>
            <a:endParaRPr lang="en-US" baseline="0" dirty="0"/>
          </a:p>
          <a:p>
            <a:r>
              <a:rPr lang="en-US" baseline="0" dirty="0"/>
              <a:t>Remember the hierarchy of controls and implement any </a:t>
            </a:r>
            <a:r>
              <a:rPr lang="en-US" b="1" baseline="0" dirty="0"/>
              <a:t>Engineering controls</a:t>
            </a:r>
            <a:r>
              <a:rPr lang="en-US" baseline="0" dirty="0"/>
              <a:t>, such as </a:t>
            </a:r>
            <a:r>
              <a:rPr lang="en-US" baseline="0" dirty="0" err="1"/>
              <a:t>plexiglass</a:t>
            </a:r>
            <a:r>
              <a:rPr lang="en-US" baseline="0" dirty="0"/>
              <a:t> barriers</a:t>
            </a:r>
            <a:endParaRPr lang="en-US" dirty="0"/>
          </a:p>
          <a:p>
            <a:endParaRPr lang="en-US" dirty="0"/>
          </a:p>
          <a:p>
            <a:r>
              <a:rPr lang="en-US" b="1" dirty="0"/>
              <a:t>Physical distancing at the workplace</a:t>
            </a:r>
          </a:p>
          <a:p>
            <a:pPr marL="0" indent="0">
              <a:buFontTx/>
              <a:buNone/>
            </a:pPr>
            <a:r>
              <a:rPr lang="en-US" dirty="0"/>
              <a:t>If practicable, reconfigure the workplace to maintain appropriate distance between workers and customers.</a:t>
            </a:r>
          </a:p>
          <a:p>
            <a:pPr marL="0" indent="0">
              <a:buFontTx/>
              <a:buNone/>
            </a:pPr>
            <a:r>
              <a:rPr lang="en-US" dirty="0"/>
              <a:t>Eliminate in-person team meetings or modify them to incorporate technology such as conference calling and online meetings.</a:t>
            </a:r>
          </a:p>
          <a:p>
            <a:pPr marL="0" indent="0">
              <a:buFontTx/>
              <a:buNone/>
            </a:pPr>
            <a:r>
              <a:rPr lang="en-US" dirty="0" smtClean="0"/>
              <a:t>Modify </a:t>
            </a:r>
            <a:r>
              <a:rPr lang="en-US" dirty="0"/>
              <a:t>work processes and practices to encourage physical distancing, such as instructing workers to not greet one another or customers by shaking hands.</a:t>
            </a:r>
            <a:r>
              <a:rPr lang="en-US" baseline="0" dirty="0"/>
              <a:t> </a:t>
            </a:r>
          </a:p>
          <a:p>
            <a:pPr marL="0" indent="0">
              <a:buFontTx/>
              <a:buNone/>
            </a:pPr>
            <a:r>
              <a:rPr lang="en-US" baseline="0" dirty="0"/>
              <a:t>Post occupancy limits in elevators.</a:t>
            </a: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12</a:t>
            </a:fld>
            <a:endParaRPr lang="en-CA"/>
          </a:p>
        </p:txBody>
      </p:sp>
    </p:spTree>
    <p:extLst>
      <p:ext uri="{BB962C8B-B14F-4D97-AF65-F5344CB8AC3E}">
        <p14:creationId xmlns:p14="http://schemas.microsoft.com/office/powerpoint/2010/main" val="297025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Practices</a:t>
            </a:r>
            <a:r>
              <a:rPr lang="en-US" b="1" baseline="0" dirty="0"/>
              <a:t> for encouraging physical distancing between workers in vehicles</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Limit essential work travel, and eliminate all non-essential work travel.</a:t>
            </a:r>
          </a:p>
          <a:p>
            <a:endParaRPr lang="en-US" dirty="0" smtClean="0"/>
          </a:p>
          <a:p>
            <a:r>
              <a:rPr lang="en-US" dirty="0" smtClean="0"/>
              <a:t>Whenever </a:t>
            </a:r>
            <a:r>
              <a:rPr lang="en-US" dirty="0"/>
              <a:t>possible, workers should travel alone in their vehicles. If that is the case, employers must implement all of the necessary safeguards related to working alone or in isolation, to ensure the safety of these workers.</a:t>
            </a:r>
          </a:p>
          <a:p>
            <a:endParaRPr lang="en-US" dirty="0"/>
          </a:p>
          <a:p>
            <a:r>
              <a:rPr lang="en-US" dirty="0"/>
              <a:t>If multiple workers are travelling in the same vehicle, measures that may be taken to ensure appropriate distance include:</a:t>
            </a:r>
          </a:p>
          <a:p>
            <a:pPr marL="171450" indent="-171450">
              <a:buFont typeface="Arial" panose="020B0604020202020204" pitchFamily="34" charset="0"/>
              <a:buChar char="•"/>
            </a:pPr>
            <a:r>
              <a:rPr lang="en-US" dirty="0"/>
              <a:t>Having workers sit one to a seat, with riders staggered to allow maximum distance between them</a:t>
            </a:r>
          </a:p>
          <a:p>
            <a:pPr marL="171450" indent="-171450">
              <a:buFont typeface="Arial" panose="020B0604020202020204" pitchFamily="34" charset="0"/>
              <a:buChar char="•"/>
            </a:pPr>
            <a:r>
              <a:rPr lang="en-US" dirty="0"/>
              <a:t>Adjusting the number of workers transported per trip</a:t>
            </a:r>
          </a:p>
          <a:p>
            <a:pPr marL="171450" indent="-171450">
              <a:buFont typeface="Arial" panose="020B0604020202020204" pitchFamily="34" charset="0"/>
              <a:buChar char="•"/>
            </a:pPr>
            <a:r>
              <a:rPr lang="en-US" dirty="0"/>
              <a:t>Increasing the total number of trips needed to transport workers to a worksite. These measures may mean using larger vehicles to ensure maximum spacing or using multiple vehicles.</a:t>
            </a:r>
          </a:p>
          <a:p>
            <a:endParaRPr lang="en-US" dirty="0"/>
          </a:p>
          <a:p>
            <a:r>
              <a:rPr lang="en-US" dirty="0"/>
              <a:t>If it is not possible to ensure 2 </a:t>
            </a:r>
            <a:r>
              <a:rPr lang="en-US" dirty="0" err="1"/>
              <a:t>metres</a:t>
            </a:r>
            <a:r>
              <a:rPr lang="en-US" dirty="0"/>
              <a:t> of distance between workers in a vehicle through these measures, the employer must consider other control measures, such as PPE where appropriate.</a:t>
            </a:r>
          </a:p>
          <a:p>
            <a:endParaRPr lang="en-US" dirty="0"/>
          </a:p>
          <a:p>
            <a:r>
              <a:rPr lang="en-US" dirty="0"/>
              <a:t>Employers must also implement a process that allows for physical distancing when loading and unloading vehicles. Workers waiting for loading/unloading should maintain physical distancing while remaining safely away from traffic.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Preventative</a:t>
            </a:r>
            <a:r>
              <a:rPr lang="en-US" b="1" baseline="0" dirty="0"/>
              <a:t> measures related to cleaning and hygiene and travelling</a:t>
            </a:r>
            <a:endParaRPr lang="en-US" dirty="0"/>
          </a:p>
          <a:p>
            <a:endParaRPr lang="en-US" dirty="0"/>
          </a:p>
          <a:p>
            <a:r>
              <a:rPr lang="en-US" dirty="0"/>
              <a:t>Employers should have hand washing facilities or sanitizing stations available to workers as they enter and exit the vehicle.</a:t>
            </a:r>
          </a:p>
          <a:p>
            <a:endParaRPr lang="en-US" dirty="0"/>
          </a:p>
          <a:p>
            <a:r>
              <a:rPr lang="en-US" dirty="0"/>
              <a:t>Employers must ensure that high-contact surfaces within the vehicle are routinely cleaned. These include seatbelts, headrests, door handles, steering wheels, and hand holds</a:t>
            </a:r>
            <a:r>
              <a:rPr lang="en-US" dirty="0" smtClean="0"/>
              <a:t>.</a:t>
            </a:r>
          </a:p>
          <a:p>
            <a:endParaRPr lang="en-US" dirty="0" smtClean="0"/>
          </a:p>
          <a:p>
            <a:r>
              <a:rPr lang="en-US" dirty="0" smtClean="0"/>
              <a:t>Source: Prevention COVID-19 Info Hub</a:t>
            </a:r>
            <a:endParaRPr lang="en-US" dirty="0"/>
          </a:p>
          <a:p>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13</a:t>
            </a:fld>
            <a:endParaRPr lang="en-CA"/>
          </a:p>
        </p:txBody>
      </p:sp>
    </p:spTree>
    <p:extLst>
      <p:ext uri="{BB962C8B-B14F-4D97-AF65-F5344CB8AC3E}">
        <p14:creationId xmlns:p14="http://schemas.microsoft.com/office/powerpoint/2010/main" val="164849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Cleaning </a:t>
            </a:r>
            <a:r>
              <a:rPr lang="en-US" b="1" dirty="0"/>
              <a:t>and hygiene</a:t>
            </a:r>
          </a:p>
          <a:p>
            <a:r>
              <a:rPr lang="en-US" dirty="0"/>
              <a:t>Ensure workers are provided with appropriate supplies, such as soap and water, hand sanitizer, disinfectant wipes, nitrile gloves and garbage bags, and sufficient washing facilities.</a:t>
            </a:r>
          </a:p>
          <a:p>
            <a:r>
              <a:rPr lang="en-US" dirty="0"/>
              <a:t>Remind staff of effective personal hygiene practices. Add signage about best practices for personal hygiene for customers who may interact with your workers.</a:t>
            </a:r>
          </a:p>
          <a:p>
            <a:r>
              <a:rPr lang="en-US" dirty="0"/>
              <a:t>Remove shared items where cross-contamination is possible (e.g., shared coffee and water stations and snack bins).</a:t>
            </a:r>
          </a:p>
          <a:p>
            <a:r>
              <a:rPr lang="en-US" dirty="0"/>
              <a:t>Enhance cleaning and disinfecting practices in high-contact areas like door and cabinet handles, keyboards, and light switches. Incorporate end-of-shift wipe downs for all shared spaces. </a:t>
            </a:r>
          </a:p>
          <a:p>
            <a:endParaRPr lang="en-US" dirty="0"/>
          </a:p>
          <a:p>
            <a:r>
              <a:rPr lang="en-US" b="1" dirty="0"/>
              <a:t>Training, supervision, and documentation </a:t>
            </a:r>
          </a:p>
          <a:p>
            <a:r>
              <a:rPr lang="en-US" dirty="0"/>
              <a:t>Train your staff on changes you’ve made to work policies, practices, and procedures due to the COVID-19 pandemic and keep records of that training. Supervise your workers to ensure compliance</a:t>
            </a:r>
            <a:r>
              <a:rPr lang="en-US" baseline="0" dirty="0"/>
              <a:t> and health/safety.</a:t>
            </a:r>
            <a:endParaRPr lang="en-US" dirty="0"/>
          </a:p>
          <a:p>
            <a:endParaRPr lang="en-US" dirty="0" smtClean="0"/>
          </a:p>
          <a:p>
            <a:endParaRPr lang="en-US" dirty="0"/>
          </a:p>
          <a:p>
            <a:r>
              <a:rPr lang="en-US" dirty="0"/>
              <a:t>Sources: </a:t>
            </a:r>
          </a:p>
          <a:p>
            <a:endParaRPr lang="en-US" dirty="0"/>
          </a:p>
          <a:p>
            <a:r>
              <a:rPr lang="en-US" dirty="0"/>
              <a:t>https://www.worksafebc.com/en/about-us/covid-19-updates/covid-19-industry-information/small-business</a:t>
            </a:r>
          </a:p>
          <a:p>
            <a:endParaRPr lang="en-US" dirty="0"/>
          </a:p>
          <a:p>
            <a:r>
              <a:rPr lang="en-US" dirty="0"/>
              <a:t>https://www.worksafebc.com/en/about-us/covid-19-updates/health-and-safety/what-employers-should-do</a:t>
            </a:r>
          </a:p>
          <a:p>
            <a:endParaRPr lang="en-US" dirty="0"/>
          </a:p>
          <a:p>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14</a:t>
            </a:fld>
            <a:endParaRPr lang="en-CA"/>
          </a:p>
        </p:txBody>
      </p:sp>
    </p:spTree>
    <p:extLst>
      <p:ext uri="{BB962C8B-B14F-4D97-AF65-F5344CB8AC3E}">
        <p14:creationId xmlns:p14="http://schemas.microsoft.com/office/powerpoint/2010/main" val="21552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JOHSC &amp; Worker Rep</a:t>
            </a:r>
          </a:p>
          <a:p>
            <a:r>
              <a:rPr lang="en-US" dirty="0" smtClean="0"/>
              <a:t>Occupational </a:t>
            </a:r>
            <a:r>
              <a:rPr lang="en-US" dirty="0">
                <a:hlinkClick r:id="rId3"/>
              </a:rPr>
              <a:t>joint health and safety committees</a:t>
            </a:r>
            <a:r>
              <a:rPr lang="en-US" dirty="0"/>
              <a:t> and worker representatives play an important role in helping employers establish and maintain healthy and safe workplaces. Workplaces that have more than 9 but fewer than 20 workers need to have a worker health and safety representative, while workplaces that have 20 or more workers need a joint committee.</a:t>
            </a:r>
          </a:p>
          <a:p>
            <a:endParaRPr lang="en-US" dirty="0"/>
          </a:p>
          <a:p>
            <a:r>
              <a:rPr lang="en-US" dirty="0"/>
              <a:t>The committee or representative gives workers and employers a way to work together to identify and find solutions to workplace health and safety issues, which includes health and safety concerns related to COVID-19. </a:t>
            </a:r>
          </a:p>
          <a:p>
            <a:endParaRPr lang="en-US" dirty="0"/>
          </a:p>
          <a:p>
            <a:r>
              <a:rPr lang="en-US" dirty="0"/>
              <a:t>If you are an employer, you need to ensure that your joint health and safety committee or worker representative is operating effectively:</a:t>
            </a:r>
          </a:p>
          <a:p>
            <a:pPr marL="171450" indent="-171450">
              <a:buFont typeface="Arial" panose="020B0604020202020204" pitchFamily="34" charset="0"/>
              <a:buChar char="•"/>
            </a:pPr>
            <a:r>
              <a:rPr lang="en-US" dirty="0"/>
              <a:t>Ensure there is a mechanism in place where workers can raise any concerns about the risk of COVID-19 exposure at the workplace to the joint committee or worker representative.</a:t>
            </a:r>
          </a:p>
          <a:p>
            <a:pPr marL="171450" indent="-171450">
              <a:buFont typeface="Arial" panose="020B0604020202020204" pitchFamily="34" charset="0"/>
              <a:buChar char="•"/>
            </a:pPr>
            <a:r>
              <a:rPr lang="en-US" dirty="0"/>
              <a:t>Have committee members participate in a walk-through assessment of the work process(</a:t>
            </a:r>
            <a:r>
              <a:rPr lang="en-US" dirty="0" err="1"/>
              <a:t>es</a:t>
            </a:r>
            <a:r>
              <a:rPr lang="en-US" dirty="0"/>
              <a:t>) to identify potential areas of increased risk and priority action. </a:t>
            </a:r>
          </a:p>
          <a:p>
            <a:pPr marL="171450" indent="-171450">
              <a:buFont typeface="Arial" panose="020B0604020202020204" pitchFamily="34" charset="0"/>
              <a:buChar char="•"/>
            </a:pPr>
            <a:r>
              <a:rPr lang="en-US" dirty="0"/>
              <a:t>Ensure that the joint committee or worker representative is involved in the development of control plans for different job tasks.</a:t>
            </a:r>
          </a:p>
          <a:p>
            <a:pPr marL="171450" indent="-171450">
              <a:buFont typeface="Arial" panose="020B0604020202020204" pitchFamily="34" charset="0"/>
              <a:buChar char="•"/>
            </a:pPr>
            <a:r>
              <a:rPr lang="en-US" dirty="0"/>
              <a:t>Get your joint committee involved in promoting approved physical distancing measures.</a:t>
            </a:r>
          </a:p>
          <a:p>
            <a:pPr marL="171450" indent="-171450">
              <a:buFont typeface="Arial" panose="020B0604020202020204" pitchFamily="34" charset="0"/>
              <a:buChar char="•"/>
            </a:pPr>
            <a:r>
              <a:rPr lang="en-US" dirty="0"/>
              <a:t>Have your joint committee provide feedback on the effectiveness of control measures implemented.</a:t>
            </a:r>
          </a:p>
          <a:p>
            <a:endParaRPr lang="en-US" dirty="0"/>
          </a:p>
          <a:p>
            <a:r>
              <a:rPr lang="en-US" dirty="0"/>
              <a:t>Joint committees must continue to meet regularly as required under the Occupational Health and Safety Regulation. Consider holding meetings remotely for some or all participants, through the use of teleconferencing or video conferencing, to encourage physical distancing. </a:t>
            </a:r>
          </a:p>
          <a:p>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15</a:t>
            </a:fld>
            <a:endParaRPr lang="en-CA"/>
          </a:p>
        </p:txBody>
      </p:sp>
    </p:spTree>
    <p:extLst>
      <p:ext uri="{BB962C8B-B14F-4D97-AF65-F5344CB8AC3E}">
        <p14:creationId xmlns:p14="http://schemas.microsoft.com/office/powerpoint/2010/main" val="25935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accent1"/>
                </a:solidFill>
              </a:rPr>
              <a:t>Workers should know and understand their workplace health and safety responsibilities — and those of others. If you’re a worker, you also have three key rights: the right to know about hazards in the workplace; the right to participate in health and safety activities in the workplace; and the right to refuse unsafe work.</a:t>
            </a:r>
          </a:p>
          <a:p>
            <a:endParaRPr lang="en-US" sz="1200" b="0" dirty="0">
              <a:solidFill>
                <a:schemeClr val="accent1"/>
              </a:solidFill>
            </a:endParaRPr>
          </a:p>
          <a:p>
            <a:r>
              <a:rPr lang="en-US" sz="1200" b="1" dirty="0">
                <a:solidFill>
                  <a:schemeClr val="accent1"/>
                </a:solidFill>
              </a:rPr>
              <a:t>Know when not to come to work</a:t>
            </a:r>
          </a:p>
          <a:p>
            <a:r>
              <a:rPr lang="en-US" sz="1200" b="0" dirty="0">
                <a:solidFill>
                  <a:schemeClr val="accent1"/>
                </a:solidFill>
              </a:rPr>
              <a:t>The following workers must not go to work:</a:t>
            </a:r>
          </a:p>
          <a:p>
            <a:r>
              <a:rPr lang="en-US" sz="1200" b="0" dirty="0">
                <a:solidFill>
                  <a:schemeClr val="accent1"/>
                </a:solidFill>
              </a:rPr>
              <a:t>- Anyone with COVID‐19-like symptoms such as a sore throat, fever, sneezing, or coughing must self‐isolate at home for a minimum of 10 days from onset of symptoms, until their symptoms are completely resolved.</a:t>
            </a:r>
          </a:p>
          <a:p>
            <a:r>
              <a:rPr lang="en-US" sz="1200" b="0" dirty="0">
                <a:solidFill>
                  <a:schemeClr val="accent1"/>
                </a:solidFill>
              </a:rPr>
              <a:t>- Workers who have travelled internationally. In these cases, they must remain away from the workplace for at least 14 days.</a:t>
            </a:r>
          </a:p>
          <a:p>
            <a:r>
              <a:rPr lang="en-US" sz="1200" b="0" dirty="0">
                <a:solidFill>
                  <a:schemeClr val="accent1"/>
                </a:solidFill>
              </a:rPr>
              <a:t>- Workers</a:t>
            </a:r>
            <a:r>
              <a:rPr lang="en-US" sz="1200" b="0" baseline="0" dirty="0">
                <a:solidFill>
                  <a:schemeClr val="accent1"/>
                </a:solidFill>
              </a:rPr>
              <a:t> who</a:t>
            </a:r>
            <a:r>
              <a:rPr lang="en-US" sz="1200" b="0" dirty="0">
                <a:solidFill>
                  <a:schemeClr val="accent1"/>
                </a:solidFill>
              </a:rPr>
              <a:t> live in the same household as a confirmed or clinical COVID-19 case who is self-isolating. </a:t>
            </a:r>
          </a:p>
          <a:p>
            <a:r>
              <a:rPr lang="en-US" sz="1200" b="0" dirty="0">
                <a:solidFill>
                  <a:schemeClr val="accent1"/>
                </a:solidFill>
              </a:rPr>
              <a:t>- Workers who have been exposed to anyone confirmed to have COVID-19, or to anyone with possible symptoms of COVID-19, should call </a:t>
            </a:r>
            <a:r>
              <a:rPr lang="en-US" sz="1200" b="0" dirty="0" err="1">
                <a:solidFill>
                  <a:schemeClr val="accent1"/>
                </a:solidFill>
              </a:rPr>
              <a:t>HealthLink</a:t>
            </a:r>
            <a:r>
              <a:rPr lang="en-US" sz="1200" b="0" dirty="0">
                <a:solidFill>
                  <a:schemeClr val="accent1"/>
                </a:solidFill>
              </a:rPr>
              <a:t> BC at 811 for an assessment and to determine any necessary next steps.</a:t>
            </a:r>
          </a:p>
          <a:p>
            <a:endParaRPr lang="en-US" sz="1200" b="0" dirty="0">
              <a:solidFill>
                <a:schemeClr val="accent1"/>
              </a:solidFill>
            </a:endParaRPr>
          </a:p>
          <a:p>
            <a:r>
              <a:rPr lang="en-US" sz="1200" b="1" dirty="0">
                <a:solidFill>
                  <a:schemeClr val="accent1"/>
                </a:solidFill>
              </a:rPr>
              <a:t>Take other preventative measures while at work</a:t>
            </a:r>
          </a:p>
          <a:p>
            <a:r>
              <a:rPr lang="en-US" sz="1200" b="0" dirty="0">
                <a:solidFill>
                  <a:schemeClr val="accent1"/>
                </a:solidFill>
              </a:rPr>
              <a:t>If entering the workplace, workers should:</a:t>
            </a:r>
          </a:p>
          <a:p>
            <a:r>
              <a:rPr lang="en-US" sz="1200" b="0" dirty="0">
                <a:solidFill>
                  <a:schemeClr val="accent1"/>
                </a:solidFill>
              </a:rPr>
              <a:t>- Comply with the employer’s instructions around minimizing exposure to COVID-19. Ask your supervisor questions, where you</a:t>
            </a:r>
            <a:r>
              <a:rPr lang="en-US" sz="1200" b="0" baseline="0" dirty="0">
                <a:solidFill>
                  <a:schemeClr val="accent1"/>
                </a:solidFill>
              </a:rPr>
              <a:t> are unclear. </a:t>
            </a:r>
            <a:endParaRPr lang="en-US" sz="1200" b="0" dirty="0">
              <a:solidFill>
                <a:schemeClr val="accent1"/>
              </a:solidFill>
            </a:endParaRPr>
          </a:p>
          <a:p>
            <a:r>
              <a:rPr lang="en-US" sz="1200" b="0" dirty="0">
                <a:solidFill>
                  <a:schemeClr val="accent1"/>
                </a:solidFill>
              </a:rPr>
              <a:t>- Keep at least 2 </a:t>
            </a:r>
            <a:r>
              <a:rPr lang="en-US" sz="1200" b="0" dirty="0" err="1">
                <a:solidFill>
                  <a:schemeClr val="accent1"/>
                </a:solidFill>
              </a:rPr>
              <a:t>metres</a:t>
            </a:r>
            <a:r>
              <a:rPr lang="en-US" sz="1200" b="0" dirty="0">
                <a:solidFill>
                  <a:schemeClr val="accent1"/>
                </a:solidFill>
              </a:rPr>
              <a:t> of distance from other people, wash your hands frequently, and/or use hand sanitizer,</a:t>
            </a:r>
            <a:r>
              <a:rPr lang="en-US" sz="1200" b="0" baseline="0" dirty="0">
                <a:solidFill>
                  <a:schemeClr val="accent1"/>
                </a:solidFill>
              </a:rPr>
              <a:t> and clean/disinfect their work environment, as appropriate.</a:t>
            </a:r>
            <a:endParaRPr lang="en-US" sz="1200" b="0" dirty="0">
              <a:solidFill>
                <a:schemeClr val="accent1"/>
              </a:solidFill>
            </a:endParaRPr>
          </a:p>
          <a:p>
            <a:endParaRPr lang="en-US" sz="1200" b="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rPr>
              <a:t>Report hazards and refuse unsafe work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solidFill>
                  <a:schemeClr val="accent1"/>
                </a:solidFill>
              </a:rPr>
              <a:t>If you have reasonable cause to believe that performing a job or task puts you or someone else at risk, you must immediately notify your supervisor or employer, who will then take the appropriate steps to determine if the work is unsafe and remedy the situation. Supervisors</a:t>
            </a:r>
            <a:r>
              <a:rPr lang="en-US" sz="1200" b="0" baseline="0" dirty="0">
                <a:solidFill>
                  <a:schemeClr val="accent1"/>
                </a:solidFill>
              </a:rPr>
              <a:t> and </a:t>
            </a:r>
            <a:r>
              <a:rPr lang="en-US" sz="1200" b="0" dirty="0">
                <a:solidFill>
                  <a:schemeClr val="accent1"/>
                </a:solidFill>
              </a:rPr>
              <a:t>employers have</a:t>
            </a:r>
            <a:r>
              <a:rPr lang="en-US" sz="1200" b="0" baseline="0" dirty="0">
                <a:solidFill>
                  <a:schemeClr val="accent1"/>
                </a:solidFill>
              </a:rPr>
              <a:t> a responsibility to </a:t>
            </a:r>
            <a:r>
              <a:rPr lang="en-US" sz="1200" b="0" dirty="0">
                <a:solidFill>
                  <a:schemeClr val="accent1"/>
                </a:solidFill>
              </a:rPr>
              <a:t>investigate the matter and fix it if possible. If the employer decides</a:t>
            </a:r>
            <a:r>
              <a:rPr lang="en-US" sz="1200" b="0" baseline="0" dirty="0">
                <a:solidFill>
                  <a:schemeClr val="accent1"/>
                </a:solidFill>
              </a:rPr>
              <a:t> </a:t>
            </a:r>
            <a:r>
              <a:rPr lang="en-US" sz="1200" b="0" dirty="0">
                <a:solidFill>
                  <a:schemeClr val="accent1"/>
                </a:solidFill>
              </a:rPr>
              <a:t>the worker's concern is not valid, they need to report back to the worker.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solidFill>
                  <a:schemeClr val="accent1"/>
                </a:solidFill>
              </a:rPr>
              <a:t>If a worker still views work as unsafe after a supervisor or employer has said it is safe to perform a job or task: The supervisor or employer</a:t>
            </a:r>
            <a:r>
              <a:rPr lang="en-US" sz="1200" b="0" baseline="0" dirty="0">
                <a:solidFill>
                  <a:schemeClr val="accent1"/>
                </a:solidFill>
              </a:rPr>
              <a:t> </a:t>
            </a:r>
            <a:r>
              <a:rPr lang="en-US" sz="1200" b="0" dirty="0">
                <a:solidFill>
                  <a:schemeClr val="accent1"/>
                </a:solidFill>
              </a:rPr>
              <a:t>must investigate the problem and ensure any unsafe condition is fixed. This investigation must take place in the presence of the worker and a worker representative of the joint health and safety committee or a worker chosen by the worker's trade union. If there is no safety committee or representing trade union at the workplace, the worker who first reported the unsafe condition can choose to have another worker present at the investigation.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solidFill>
                  <a:schemeClr val="accent1"/>
                </a:solidFill>
              </a:rPr>
              <a:t>If a worker still views work as unsafe, notify WorkSafeBC. Workers in B.C. have the right to refuse work if they believe it presents an undue hazard. Under the </a:t>
            </a:r>
            <a:r>
              <a:rPr lang="en-US" sz="1200" b="0" i="1" dirty="0">
                <a:solidFill>
                  <a:schemeClr val="accent1"/>
                </a:solidFill>
              </a:rPr>
              <a:t>Workers</a:t>
            </a:r>
            <a:r>
              <a:rPr lang="en-US" sz="1200" b="0" i="1" baseline="0" dirty="0">
                <a:solidFill>
                  <a:schemeClr val="accent1"/>
                </a:solidFill>
              </a:rPr>
              <a:t> Compensation </a:t>
            </a:r>
            <a:r>
              <a:rPr lang="en-US" sz="1200" b="0" i="0" baseline="0" dirty="0">
                <a:solidFill>
                  <a:schemeClr val="accent1"/>
                </a:solidFill>
              </a:rPr>
              <a:t>Act, a</a:t>
            </a:r>
            <a:r>
              <a:rPr lang="en-US" sz="1200" b="0" i="0" dirty="0">
                <a:solidFill>
                  <a:schemeClr val="accent1"/>
                </a:solidFill>
              </a:rPr>
              <a:t>n</a:t>
            </a:r>
            <a:r>
              <a:rPr lang="en-US" sz="1200" b="0" dirty="0">
                <a:solidFill>
                  <a:schemeClr val="accent1"/>
                </a:solidFill>
              </a:rPr>
              <a:t> undue hazard is an “unwarranted, inappropriate, excessive, or disproportionate” risk, above and beyond the potential exposure a general member of the public would face through regular, day-to-day activity. If the matter is not resolved, the worker and the supervisor or employer must contact WorkSafeBC. A prevention officer will then investigate and take steps to find a workable solution. </a:t>
            </a:r>
          </a:p>
          <a:p>
            <a:endParaRPr lang="en-US" sz="1200" b="0" dirty="0">
              <a:solidFill>
                <a:schemeClr val="accent1"/>
              </a:solidFill>
            </a:endParaRPr>
          </a:p>
          <a:p>
            <a:r>
              <a:rPr lang="en-US" sz="1200" b="0" dirty="0">
                <a:solidFill>
                  <a:schemeClr val="accent1"/>
                </a:solidFill>
              </a:rPr>
              <a:t>Remember to </a:t>
            </a:r>
            <a:r>
              <a:rPr lang="en-US" sz="1200" b="1" dirty="0">
                <a:solidFill>
                  <a:schemeClr val="accent1"/>
                </a:solidFill>
              </a:rPr>
              <a:t>take steps to minimize exposure to COVID-19 while away from work.</a:t>
            </a:r>
          </a:p>
          <a:p>
            <a:endParaRPr lang="en-US" sz="1200" b="0" dirty="0">
              <a:solidFill>
                <a:schemeClr val="accent1"/>
              </a:solidFill>
            </a:endParaRPr>
          </a:p>
          <a:p>
            <a:r>
              <a:rPr lang="en-US" sz="1200" b="0" dirty="0">
                <a:solidFill>
                  <a:schemeClr val="accent1"/>
                </a:solidFill>
              </a:rPr>
              <a:t>Source: </a:t>
            </a:r>
          </a:p>
          <a:p>
            <a:endParaRPr lang="en-US" sz="1200" b="0" dirty="0">
              <a:solidFill>
                <a:schemeClr val="accent1"/>
              </a:solidFill>
            </a:endParaRPr>
          </a:p>
          <a:p>
            <a:r>
              <a:rPr lang="en-US" sz="1200" b="0" dirty="0">
                <a:solidFill>
                  <a:schemeClr val="accent1"/>
                </a:solidFill>
              </a:rPr>
              <a:t>https://www.worksafebc.com/en/about-us/covid-19-updates/health-and-safety/what-workers-should-do</a:t>
            </a:r>
          </a:p>
          <a:p>
            <a:endParaRPr lang="en-US" sz="1200" b="0" dirty="0">
              <a:solidFill>
                <a:schemeClr val="accent1"/>
              </a:solidFill>
            </a:endParaRPr>
          </a:p>
          <a:p>
            <a:r>
              <a:rPr lang="en-US" sz="1200" b="0" dirty="0">
                <a:solidFill>
                  <a:schemeClr val="accent1"/>
                </a:solidFill>
              </a:rPr>
              <a:t>https://www.worksafebc.com/en/health-safety/create-manage/rights-responsibilities/refusing-unsafe-work</a:t>
            </a:r>
          </a:p>
          <a:p>
            <a:endParaRPr lang="en-US" sz="1200" b="0" dirty="0">
              <a:solidFill>
                <a:schemeClr val="accent1"/>
              </a:solidFill>
            </a:endParaRPr>
          </a:p>
        </p:txBody>
      </p:sp>
      <p:sp>
        <p:nvSpPr>
          <p:cNvPr id="4" name="Slide Number Placeholder 3"/>
          <p:cNvSpPr>
            <a:spLocks noGrp="1"/>
          </p:cNvSpPr>
          <p:nvPr>
            <p:ph type="sldNum" sz="quarter" idx="10"/>
          </p:nvPr>
        </p:nvSpPr>
        <p:spPr/>
        <p:txBody>
          <a:bodyPr/>
          <a:lstStyle/>
          <a:p>
            <a:fld id="{A9A5255A-884F-411C-944B-2E27C4009334}" type="slidenum">
              <a:rPr lang="en-CA" smtClean="0"/>
              <a:t>16</a:t>
            </a:fld>
            <a:endParaRPr lang="en-CA"/>
          </a:p>
        </p:txBody>
      </p:sp>
    </p:spTree>
    <p:extLst>
      <p:ext uri="{BB962C8B-B14F-4D97-AF65-F5344CB8AC3E}">
        <p14:creationId xmlns:p14="http://schemas.microsoft.com/office/powerpoint/2010/main" val="318540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I’ve </a:t>
            </a:r>
            <a:r>
              <a:rPr lang="en-US" dirty="0"/>
              <a:t>discussed</a:t>
            </a:r>
            <a:r>
              <a:rPr lang="en-US" baseline="0" dirty="0"/>
              <a:t> what employers and workers should be doing to control the </a:t>
            </a:r>
            <a:r>
              <a:rPr lang="en-US" dirty="0"/>
              <a:t>risk of exposure to COVID-19 in their workplace, I’d like to get a sense of your assessment of how effectively your workplace</a:t>
            </a:r>
            <a:r>
              <a:rPr lang="en-US" baseline="0" dirty="0"/>
              <a:t> is managing this risk at the current time.</a:t>
            </a:r>
            <a:endParaRPr lang="en-US" dirty="0"/>
          </a:p>
          <a:p>
            <a:endParaRPr lang="en-US" dirty="0"/>
          </a:p>
          <a:p>
            <a:r>
              <a:rPr lang="en-US" baseline="0" dirty="0" smtClean="0"/>
              <a:t>[Ask the audience how they would respond to this question.]</a:t>
            </a:r>
            <a:endParaRPr lang="en-US" dirty="0" smtClean="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17</a:t>
            </a:fld>
            <a:endParaRPr lang="en-CA"/>
          </a:p>
        </p:txBody>
      </p:sp>
    </p:spTree>
    <p:extLst>
      <p:ext uri="{BB962C8B-B14F-4D97-AF65-F5344CB8AC3E}">
        <p14:creationId xmlns:p14="http://schemas.microsoft.com/office/powerpoint/2010/main" val="38051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Now</a:t>
            </a:r>
            <a:r>
              <a:rPr lang="en-US" baseline="0" dirty="0" smtClean="0">
                <a:effectLst/>
              </a:rPr>
              <a:t> that we’ve discussed control measures for businesses currently in operation, I’d like to talk about businesses that will be resuming operations in the future.</a:t>
            </a:r>
            <a:endParaRPr lang="en-US" dirty="0" smtClean="0">
              <a:effectLst/>
            </a:endParaRPr>
          </a:p>
          <a:p>
            <a:endParaRPr lang="en-US" dirty="0" smtClean="0">
              <a:effectLst/>
            </a:endParaRPr>
          </a:p>
          <a:p>
            <a:r>
              <a:rPr lang="en-US" dirty="0" smtClean="0">
                <a:effectLst/>
              </a:rPr>
              <a:t>On May 6, the provincial government announced</a:t>
            </a:r>
            <a:r>
              <a:rPr lang="en-US" baseline="0" dirty="0" smtClean="0">
                <a:effectLst/>
              </a:rPr>
              <a:t> its plan to restart B.C. safely. I can share an overview of what their plan includes:</a:t>
            </a:r>
            <a:endParaRPr lang="en-US" dirty="0" smtClean="0">
              <a:effectLst/>
            </a:endParaRPr>
          </a:p>
          <a:p>
            <a:r>
              <a:rPr lang="en-US" dirty="0" smtClean="0">
                <a:effectLst/>
              </a:rPr>
              <a:t/>
            </a:r>
            <a:br>
              <a:rPr lang="en-US" dirty="0" smtClean="0">
                <a:effectLst/>
              </a:rPr>
            </a:br>
            <a:r>
              <a:rPr lang="en-US" dirty="0" smtClean="0">
                <a:effectLst/>
              </a:rPr>
              <a:t>Government will be working closely with public health officials, businesses and </a:t>
            </a:r>
            <a:r>
              <a:rPr lang="en-US" dirty="0" err="1" smtClean="0">
                <a:effectLst/>
              </a:rPr>
              <a:t>labour</a:t>
            </a:r>
            <a:r>
              <a:rPr lang="en-US" dirty="0" smtClean="0">
                <a:effectLst/>
              </a:rPr>
              <a:t> organizations to lift restrictions in phases, gradually allowing for more social and economic activity, while closely monitoring health information to minimize the risk to the public.</a:t>
            </a:r>
          </a:p>
          <a:p>
            <a:endParaRPr lang="en-US" dirty="0" smtClean="0">
              <a:effectLst/>
            </a:endParaRPr>
          </a:p>
          <a:p>
            <a:r>
              <a:rPr lang="en-US" dirty="0" smtClean="0">
                <a:effectLst/>
              </a:rPr>
              <a:t>B.C. is currently in Phase 1 of the restart plan. Phase 2, which will begin in mid-May, includes:</a:t>
            </a:r>
          </a:p>
          <a:p>
            <a:pPr marL="171450" indent="-171450">
              <a:buFont typeface="Arial" panose="020B0604020202020204" pitchFamily="34" charset="0"/>
              <a:buChar char="•"/>
            </a:pPr>
            <a:r>
              <a:rPr lang="en-US" dirty="0" smtClean="0">
                <a:effectLst/>
              </a:rPr>
              <a:t>small social gatherings;</a:t>
            </a:r>
          </a:p>
          <a:p>
            <a:pPr marL="171450" indent="-171450">
              <a:buFont typeface="Arial" panose="020B0604020202020204" pitchFamily="34" charset="0"/>
              <a:buChar char="•"/>
            </a:pPr>
            <a:r>
              <a:rPr lang="en-US" dirty="0" smtClean="0">
                <a:effectLst/>
              </a:rPr>
              <a:t>a resumption of elective surgeries and regulated health services like physiotherapy, dentistry, chiropractors and in-person counselling;</a:t>
            </a:r>
          </a:p>
          <a:p>
            <a:pPr marL="171450" indent="-171450">
              <a:buFont typeface="Arial" panose="020B0604020202020204" pitchFamily="34" charset="0"/>
              <a:buChar char="•"/>
            </a:pPr>
            <a:r>
              <a:rPr lang="en-US" dirty="0" smtClean="0">
                <a:effectLst/>
              </a:rPr>
              <a:t>provincial parks open for day use;</a:t>
            </a:r>
          </a:p>
          <a:p>
            <a:pPr marL="171450" indent="-171450">
              <a:buFont typeface="Arial" panose="020B0604020202020204" pitchFamily="34" charset="0"/>
              <a:buChar char="•"/>
            </a:pPr>
            <a:r>
              <a:rPr lang="en-US" dirty="0" smtClean="0">
                <a:effectLst/>
              </a:rPr>
              <a:t>opening more non-essential businesses in keeping with safe operations plans;</a:t>
            </a:r>
          </a:p>
          <a:p>
            <a:pPr marL="171450" indent="-171450">
              <a:buFont typeface="Arial" panose="020B0604020202020204" pitchFamily="34" charset="0"/>
              <a:buChar char="•"/>
            </a:pPr>
            <a:r>
              <a:rPr lang="en-US" dirty="0" smtClean="0">
                <a:effectLst/>
              </a:rPr>
              <a:t>recalling the provincial legislature for regular sittings.</a:t>
            </a:r>
          </a:p>
          <a:p>
            <a:endParaRPr lang="en-US" dirty="0" smtClean="0">
              <a:effectLst/>
            </a:endParaRPr>
          </a:p>
          <a:p>
            <a:r>
              <a:rPr lang="en-US" dirty="0" smtClean="0">
                <a:effectLst/>
              </a:rPr>
              <a:t>Essential businesses that have remained open during the pandemic, so far, have done so safely with the support of WorkSafeBC.</a:t>
            </a:r>
            <a:r>
              <a:rPr lang="en-US" baseline="0" dirty="0" smtClean="0">
                <a:effectLst/>
              </a:rPr>
              <a:t> To</a:t>
            </a:r>
            <a:r>
              <a:rPr lang="en-US" dirty="0" smtClean="0">
                <a:effectLst/>
              </a:rPr>
              <a:t> build on this successful experience, WorkSafeBC is supporting businesses as they take steps toward a successful reopening. WorkSafeBC will be developing industry-specific guidance to help employers bring workers and customers back safely. Any business restarting operations must ensure it is in compliance with the provincial health officer’s orders and in accordance with occupational health and safety guidance provided by WorkSafeBC.</a:t>
            </a:r>
          </a:p>
          <a:p>
            <a:endParaRPr lang="en-US" dirty="0" smtClean="0">
              <a:effectLst/>
            </a:endParaRPr>
          </a:p>
          <a:p>
            <a:r>
              <a:rPr lang="en-US" dirty="0" smtClean="0">
                <a:effectLst/>
              </a:rPr>
              <a:t>The target date for the start of Phase 3, which will include opening up of additional businesses and services, is between June and September 2020, if transmission rates remain low or in decline.</a:t>
            </a:r>
          </a:p>
          <a:p>
            <a:endParaRPr lang="en-US" dirty="0" smtClean="0">
              <a:effectLst/>
            </a:endParaRPr>
          </a:p>
          <a:p>
            <a:r>
              <a:rPr lang="en-US" dirty="0" smtClean="0">
                <a:effectLst/>
              </a:rPr>
              <a:t>Phase 4 will only be achieved when the threat of COVID-19 has been significantly diminished through widespread vaccination, broad successful treatments, evidence of community immunity, or the equivalent.</a:t>
            </a:r>
          </a:p>
          <a:p>
            <a:endParaRPr lang="en-US" dirty="0" smtClean="0"/>
          </a:p>
          <a:p>
            <a:r>
              <a:rPr lang="en-US" sz="1200" dirty="0" smtClean="0">
                <a:latin typeface="Verdana" panose="020B0604030504040204" pitchFamily="34" charset="0"/>
                <a:ea typeface="Verdana" panose="020B0604030504040204" pitchFamily="34" charset="0"/>
              </a:rPr>
              <a:t>WorkSafeBC</a:t>
            </a:r>
            <a:r>
              <a:rPr lang="en-US" sz="1200" baseline="0" dirty="0" smtClean="0">
                <a:latin typeface="Verdana" panose="020B0604030504040204" pitchFamily="34" charset="0"/>
                <a:ea typeface="Verdana" panose="020B0604030504040204" pitchFamily="34" charset="0"/>
              </a:rPr>
              <a:t> has created a “</a:t>
            </a:r>
            <a:r>
              <a:rPr lang="en-US" sz="1200" dirty="0" smtClean="0">
                <a:latin typeface="Verdana" panose="020B0604030504040204" pitchFamily="34" charset="0"/>
                <a:ea typeface="Verdana" panose="020B0604030504040204" pitchFamily="34" charset="0"/>
              </a:rPr>
              <a:t>COVID-19 and returning to safe operation” page and FAQs at worksafebc.com</a:t>
            </a:r>
            <a:r>
              <a:rPr lang="en-US" sz="1200" baseline="0" dirty="0" smtClean="0">
                <a:latin typeface="Verdana" panose="020B0604030504040204" pitchFamily="34" charset="0"/>
                <a:ea typeface="Verdana" panose="020B0604030504040204" pitchFamily="34" charset="0"/>
              </a:rPr>
              <a:t> to provide guidance to employers in developing its plans.</a:t>
            </a:r>
            <a:endParaRPr lang="en-US" sz="1200" dirty="0" smtClean="0">
              <a:latin typeface="Verdana" panose="020B0604030504040204" pitchFamily="34" charset="0"/>
              <a:ea typeface="Verdana" panose="020B0604030504040204" pitchFamily="34" charset="0"/>
            </a:endParaRPr>
          </a:p>
          <a:p>
            <a:endParaRPr lang="en-US" dirty="0" smtClean="0"/>
          </a:p>
          <a:p>
            <a:r>
              <a:rPr lang="en-US" i="1" dirty="0" smtClean="0"/>
              <a:t>Source: https://news.gov.bc.ca/releases/2020PREM0026-000826, www.gov.bc.ca/restartbc</a:t>
            </a:r>
          </a:p>
          <a:p>
            <a:endParaRPr lang="en-US" i="1" dirty="0" smtClean="0"/>
          </a:p>
        </p:txBody>
      </p:sp>
      <p:sp>
        <p:nvSpPr>
          <p:cNvPr id="4" name="Slide Number Placeholder 3"/>
          <p:cNvSpPr>
            <a:spLocks noGrp="1"/>
          </p:cNvSpPr>
          <p:nvPr>
            <p:ph type="sldNum" sz="quarter" idx="10"/>
          </p:nvPr>
        </p:nvSpPr>
        <p:spPr/>
        <p:txBody>
          <a:bodyPr/>
          <a:lstStyle/>
          <a:p>
            <a:fld id="{A9A5255A-884F-411C-944B-2E27C4009334}" type="slidenum">
              <a:rPr lang="en-CA" smtClean="0"/>
              <a:t>18</a:t>
            </a:fld>
            <a:endParaRPr lang="en-CA"/>
          </a:p>
        </p:txBody>
      </p:sp>
    </p:spTree>
    <p:extLst>
      <p:ext uri="{BB962C8B-B14F-4D97-AF65-F5344CB8AC3E}">
        <p14:creationId xmlns:p14="http://schemas.microsoft.com/office/powerpoint/2010/main" val="2605789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information on our website will help you develop a plan to ensure you are minimizing the risk of COVID-19 appropriately, and that your business can operate safely. Note that this information and guidance represents the minimum requirements and you may identify additional risks and measures specific to your business.</a:t>
            </a:r>
          </a:p>
          <a:p>
            <a:endParaRPr lang="en-US" dirty="0" smtClean="0"/>
          </a:p>
          <a:p>
            <a:r>
              <a:rPr lang="en-US" dirty="0" smtClean="0"/>
              <a:t>Our website provides detailed information on the</a:t>
            </a:r>
            <a:r>
              <a:rPr lang="en-US" baseline="0" dirty="0" smtClean="0"/>
              <a:t> steps to follow to develop your plan. Those steps are:</a:t>
            </a:r>
          </a:p>
          <a:p>
            <a:pPr marL="228600" indent="-228600">
              <a:buFont typeface="+mj-lt"/>
              <a:buAutoNum type="arabicPeriod"/>
            </a:pPr>
            <a:r>
              <a:rPr lang="en-US" b="0" dirty="0" smtClean="0">
                <a:effectLst/>
              </a:rPr>
              <a:t>Assess the risk at your workplace</a:t>
            </a:r>
          </a:p>
          <a:p>
            <a:pPr marL="228600" indent="-228600">
              <a:buFont typeface="+mj-lt"/>
              <a:buAutoNum type="arabicPeriod"/>
            </a:pPr>
            <a:r>
              <a:rPr lang="en-US" b="0" dirty="0" smtClean="0">
                <a:effectLst/>
              </a:rPr>
              <a:t>Implement measures to reduce the risk</a:t>
            </a:r>
          </a:p>
          <a:p>
            <a:pPr marL="228600" indent="-228600">
              <a:buFont typeface="+mj-lt"/>
              <a:buAutoNum type="arabicPeriod"/>
            </a:pPr>
            <a:r>
              <a:rPr lang="en-US" b="0" dirty="0" smtClean="0">
                <a:effectLst/>
              </a:rPr>
              <a:t>Develop policies around who can be at the worksite, including policies around sick workers and </a:t>
            </a:r>
            <a:r>
              <a:rPr lang="en-US" b="0" dirty="0" err="1" smtClean="0">
                <a:effectLst/>
              </a:rPr>
              <a:t>travellers</a:t>
            </a:r>
            <a:r>
              <a:rPr lang="en-US" b="0" dirty="0" smtClean="0">
                <a:effectLst/>
              </a:rPr>
              <a:t>. </a:t>
            </a:r>
          </a:p>
          <a:p>
            <a:pPr marL="228600" indent="-228600">
              <a:buFont typeface="+mj-lt"/>
              <a:buAutoNum type="arabicPeriod"/>
            </a:pPr>
            <a:r>
              <a:rPr lang="en-US" b="0" dirty="0" smtClean="0">
                <a:effectLst/>
              </a:rPr>
              <a:t>Develop communication plans and training</a:t>
            </a:r>
          </a:p>
          <a:p>
            <a:pPr marL="228600" indent="-228600">
              <a:buFont typeface="+mj-lt"/>
              <a:buAutoNum type="arabicPeriod"/>
            </a:pPr>
            <a:r>
              <a:rPr lang="en-US" b="0" dirty="0" smtClean="0"/>
              <a:t>Mo</a:t>
            </a:r>
            <a:r>
              <a:rPr lang="en-US" b="0" dirty="0" smtClean="0">
                <a:effectLst/>
              </a:rPr>
              <a:t>nitor your workplace and update your plans as needed</a:t>
            </a:r>
          </a:p>
          <a:p>
            <a:pPr marL="228600" indent="-228600">
              <a:buFont typeface="+mj-lt"/>
              <a:buAutoNum type="arabicPeriod"/>
            </a:pPr>
            <a:r>
              <a:rPr lang="en-US" b="0" dirty="0" smtClean="0">
                <a:effectLst/>
              </a:rPr>
              <a:t>Assess risks arising from resuming operations</a:t>
            </a:r>
          </a:p>
          <a:p>
            <a:endParaRPr lang="en-US" b="1" dirty="0" smtClean="0">
              <a:effectLst/>
            </a:endParaRPr>
          </a:p>
          <a:p>
            <a:r>
              <a:rPr lang="en-US" b="0" i="1" dirty="0" smtClean="0">
                <a:effectLst/>
              </a:rPr>
              <a:t>Source:</a:t>
            </a:r>
            <a:r>
              <a:rPr lang="en-US" b="0" i="1" baseline="0" dirty="0" smtClean="0">
                <a:effectLst/>
              </a:rPr>
              <a:t> https://www.worksafebc.com/en/about-us/covid-19-updates/health-and-safety/covid-19-returning-safe-operation</a:t>
            </a:r>
            <a:endParaRPr lang="en-US" b="0" i="1" dirty="0" smtClean="0">
              <a:effectLst/>
            </a:endParaRPr>
          </a:p>
          <a:p>
            <a:endParaRPr lang="en-US" b="1" dirty="0" smtClean="0">
              <a:effectLst/>
            </a:endParaRPr>
          </a:p>
        </p:txBody>
      </p:sp>
      <p:sp>
        <p:nvSpPr>
          <p:cNvPr id="4" name="Slide Number Placeholder 3"/>
          <p:cNvSpPr>
            <a:spLocks noGrp="1"/>
          </p:cNvSpPr>
          <p:nvPr>
            <p:ph type="sldNum" sz="quarter" idx="10"/>
          </p:nvPr>
        </p:nvSpPr>
        <p:spPr/>
        <p:txBody>
          <a:bodyPr/>
          <a:lstStyle/>
          <a:p>
            <a:fld id="{A9A5255A-884F-411C-944B-2E27C4009334}" type="slidenum">
              <a:rPr lang="en-CA" smtClean="0"/>
              <a:t>19</a:t>
            </a:fld>
            <a:endParaRPr lang="en-CA"/>
          </a:p>
        </p:txBody>
      </p:sp>
    </p:spTree>
    <p:extLst>
      <p:ext uri="{BB962C8B-B14F-4D97-AF65-F5344CB8AC3E}">
        <p14:creationId xmlns:p14="http://schemas.microsoft.com/office/powerpoint/2010/main" val="4116658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WorkSafeBC continues to monitor the COVID-19 outbreak</a:t>
            </a:r>
            <a:r>
              <a:rPr lang="en-US" b="0" baseline="0" dirty="0"/>
              <a:t> </a:t>
            </a:r>
            <a:r>
              <a:rPr lang="en-US" b="0" dirty="0"/>
              <a:t>to determine how we can best support workers, providers, and employers around the province. Check WorkSafeBC.com for regular COVID-19-related updates and announcements. </a:t>
            </a:r>
            <a:endParaRPr lang="en-US" b="0" baseline="0" dirty="0"/>
          </a:p>
          <a:p>
            <a:pPr marL="171450" indent="-171450">
              <a:buFontTx/>
              <a:buChar char="-"/>
            </a:pPr>
            <a:endParaRPr lang="en-US" b="0" baseline="0" dirty="0"/>
          </a:p>
          <a:p>
            <a:pPr marL="0" indent="0">
              <a:buFontTx/>
              <a:buNone/>
            </a:pPr>
            <a:r>
              <a:rPr lang="en-US" b="0" baseline="0" dirty="0" smtClean="0"/>
              <a:t>You can access our COVID-19 information and resources by clicking on the image on the WorkSafeBC.com home page. Links to recent updates and specific COVID-19 information can also be accessed at the top of every page of the website. Our website contains COVID-19 health and safety information for all employers and workers, health and safety information for specific industries, and updates on how stakeholders can access other WorkSafeBC services during this time.</a:t>
            </a:r>
            <a:endParaRPr lang="en-US" b="0" baseline="0" dirty="0"/>
          </a:p>
          <a:p>
            <a:endParaRPr lang="en-US" b="1" dirty="0"/>
          </a:p>
          <a:p>
            <a:r>
              <a:rPr lang="en-US" dirty="0"/>
              <a:t>Source: </a:t>
            </a:r>
          </a:p>
          <a:p>
            <a:r>
              <a:rPr lang="en-US" dirty="0" smtClean="0"/>
              <a:t>https://www.worksafebc.com/en/about-us/covid-19-updates</a:t>
            </a:r>
            <a:endParaRPr lang="en-CA"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21</a:t>
            </a:fld>
            <a:endParaRPr lang="en-US"/>
          </a:p>
        </p:txBody>
      </p:sp>
    </p:spTree>
    <p:extLst>
      <p:ext uri="{BB962C8B-B14F-4D97-AF65-F5344CB8AC3E}">
        <p14:creationId xmlns:p14="http://schemas.microsoft.com/office/powerpoint/2010/main" val="4078231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 officers and OHS</a:t>
            </a:r>
            <a:r>
              <a:rPr lang="en-US" baseline="0" dirty="0" smtClean="0"/>
              <a:t> Specialists and Consultants </a:t>
            </a:r>
            <a:r>
              <a:rPr lang="en-US" dirty="0" smtClean="0"/>
              <a:t>are providing information to workers and employers, which focuses on the controls that the employer can use to limit exposure. Prevention officers are engaging in inspection, consultation, and education activities; while OHS consultants are engaging in consultation and education activities.  This is to ensure everyone in the workplace is fulfilling their obligations</a:t>
            </a:r>
            <a:r>
              <a:rPr lang="en-US" baseline="0" dirty="0" smtClean="0"/>
              <a:t> and businesses have the support they need to prevent exposure to COVID-19. </a:t>
            </a:r>
          </a:p>
          <a:p>
            <a:endParaRPr lang="en-US" baseline="0" dirty="0" smtClean="0"/>
          </a:p>
          <a:p>
            <a:r>
              <a:rPr lang="en-US" b="1" baseline="0" dirty="0" smtClean="0"/>
              <a:t>Resources: </a:t>
            </a:r>
            <a:endParaRPr lang="en-US" b="1" dirty="0" smtClean="0"/>
          </a:p>
          <a:p>
            <a:endParaRPr lang="en-US" dirty="0" smtClean="0"/>
          </a:p>
          <a:p>
            <a:r>
              <a:rPr lang="en-US" dirty="0" smtClean="0">
                <a:hlinkClick r:id="rId3"/>
              </a:rPr>
              <a:t>Preventing exposure to COVID-19 in the workplace</a:t>
            </a:r>
            <a:r>
              <a:rPr lang="en-US" dirty="0" smtClean="0"/>
              <a:t>: a guide that employers may use to assess the risks and controls in their workplace.</a:t>
            </a:r>
          </a:p>
          <a:p>
            <a:r>
              <a:rPr lang="en-US" dirty="0" smtClean="0">
                <a:hlinkClick r:id="rId4"/>
              </a:rPr>
              <a:t>COVID-19 health and safety information</a:t>
            </a:r>
            <a:r>
              <a:rPr lang="en-US" dirty="0" smtClean="0"/>
              <a:t>: general information for all employers and workers about staying safe at work</a:t>
            </a:r>
          </a:p>
          <a:p>
            <a:r>
              <a:rPr lang="en-US" dirty="0" smtClean="0">
                <a:hlinkClick r:id="rId5"/>
              </a:rPr>
              <a:t>Frequently asked questions</a:t>
            </a:r>
            <a:r>
              <a:rPr lang="en-US" dirty="0" smtClean="0"/>
              <a:t>: answers to questions from British Columbian workers and employers on how to maintain a healthy and safe workplace</a:t>
            </a:r>
          </a:p>
          <a:p>
            <a:r>
              <a:rPr lang="en-US" dirty="0" smtClean="0">
                <a:hlinkClick r:id="rId6"/>
              </a:rPr>
              <a:t>Industry information pages</a:t>
            </a:r>
            <a:r>
              <a:rPr lang="en-US" dirty="0" smtClean="0"/>
              <a:t>: information on preventative measures to protect workers in specific industries</a:t>
            </a:r>
          </a:p>
          <a:p>
            <a:endParaRPr lang="en-US" dirty="0" smtClean="0"/>
          </a:p>
          <a:p>
            <a:r>
              <a:rPr lang="en-US" dirty="0" smtClean="0"/>
              <a:t>Workers and employers with questions or concerns about workplace exposure to COVID-19 can call </a:t>
            </a:r>
            <a:r>
              <a:rPr lang="en-US" dirty="0" err="1" smtClean="0"/>
              <a:t>WorkSafeBC’s</a:t>
            </a:r>
            <a:r>
              <a:rPr lang="en-US" dirty="0" smtClean="0"/>
              <a:t> Prevention Information Line at 604.276.3100 in the Lower Mainland (toll-free within B.C. at 1.888.621.SAFE). You’ll be able to speak to a prevention officer to get answers to your questions, and if required, a prevention officer will be assigned to assess the health and safety risk at your workplace.</a:t>
            </a:r>
          </a:p>
          <a:p>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22</a:t>
            </a:fld>
            <a:endParaRPr lang="en-CA"/>
          </a:p>
        </p:txBody>
      </p:sp>
    </p:spTree>
    <p:extLst>
      <p:ext uri="{BB962C8B-B14F-4D97-AF65-F5344CB8AC3E}">
        <p14:creationId xmlns:p14="http://schemas.microsoft.com/office/powerpoint/2010/main" val="250263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today’s presentation, I’ll be walking you through: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Basic information about COVID-19, including symptoms, how it spreads,</a:t>
            </a:r>
            <a:r>
              <a:rPr lang="en-US" baseline="0" dirty="0"/>
              <a:t> and w</a:t>
            </a:r>
            <a:r>
              <a:rPr lang="en-US" dirty="0"/>
              <a:t>hat to do if you or your workers experience flu-like symptoms.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Strategies to control the risk of COVID-19 exposure in the workplace, including focusing on the hierarchy or prioritization</a:t>
            </a:r>
            <a:r>
              <a:rPr lang="en-US" baseline="0" dirty="0"/>
              <a:t> of controls, as well as </a:t>
            </a:r>
            <a:r>
              <a:rPr lang="en-US" dirty="0"/>
              <a:t>what everyone at the workplace</a:t>
            </a:r>
            <a:r>
              <a:rPr lang="en-US" baseline="0" dirty="0"/>
              <a:t> should be doing to prevent exposure.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Specific topics that are of particular interest to </a:t>
            </a:r>
            <a:r>
              <a:rPr lang="en-US" baseline="0" dirty="0" smtClean="0"/>
              <a:t>[insert industry], </a:t>
            </a:r>
            <a:r>
              <a:rPr lang="en-US" baseline="0" dirty="0"/>
              <a:t>including </a:t>
            </a:r>
            <a:r>
              <a:rPr lang="en-US" baseline="0" dirty="0" smtClean="0"/>
              <a:t>[insert optional modules: psychological </a:t>
            </a:r>
            <a:r>
              <a:rPr lang="en-US" baseline="0" dirty="0"/>
              <a:t>safety during a pandemic, best practices for the work-at-home office, and employment status, work sharing, and temporary </a:t>
            </a:r>
            <a:r>
              <a:rPr lang="en-US" baseline="0" dirty="0" smtClean="0"/>
              <a:t>work]</a:t>
            </a: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I’ll then give you a brief orientation</a:t>
            </a:r>
            <a:r>
              <a:rPr lang="en-US" baseline="0" dirty="0"/>
              <a:t> on what employers and workers should know about COVID-19 related claims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finally, I’ll let you know what resources we have to support you and leave a few minutes at the end to answer any questions.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I’ve got about </a:t>
            </a:r>
            <a:r>
              <a:rPr lang="en-US" dirty="0" smtClean="0"/>
              <a:t>[insert time: 30</a:t>
            </a:r>
            <a:r>
              <a:rPr lang="en-US" baseline="0" dirty="0" smtClean="0"/>
              <a:t>-45 minutes] </a:t>
            </a:r>
            <a:r>
              <a:rPr lang="en-US" baseline="0" dirty="0"/>
              <a:t>for this webinar, so if I don’t have time to answer your question, m</a:t>
            </a:r>
            <a:r>
              <a:rPr lang="en-US" dirty="0"/>
              <a:t>y final slide will include my contact details, and you’re welcome to feel free to connect with me at any point, if you’d like to discuss anything further.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begin, I want to note that the COVID-19 situation is rapidly evolving and the content of this webinar is accurate and current as of the time of creation</a:t>
            </a:r>
            <a:r>
              <a:rPr lang="en-US" baseline="0" dirty="0"/>
              <a:t>, which was </a:t>
            </a:r>
            <a:r>
              <a:rPr lang="en-US" baseline="0" dirty="0" smtClean="0"/>
              <a:t>in late April of 2020.</a:t>
            </a:r>
            <a:endParaRPr lang="en-US" dirty="0"/>
          </a:p>
          <a:p>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2</a:t>
            </a:fld>
            <a:endParaRPr lang="en-CA"/>
          </a:p>
        </p:txBody>
      </p:sp>
    </p:spTree>
    <p:extLst>
      <p:ext uri="{BB962C8B-B14F-4D97-AF65-F5344CB8AC3E}">
        <p14:creationId xmlns:p14="http://schemas.microsoft.com/office/powerpoint/2010/main" val="386918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COVID-19 situation, WorkSafeBC is continuing to provide the services people rely on – including the services offered to those who suffer a work-related injury or disease. Their call </a:t>
            </a:r>
            <a:r>
              <a:rPr lang="en-US" dirty="0" err="1"/>
              <a:t>centres</a:t>
            </a:r>
            <a:r>
              <a:rPr lang="en-US" dirty="0"/>
              <a:t> remain open, and they are continuing to adjudicate and manage new and existing claims. During these challenging times, they are still here to help.</a:t>
            </a:r>
          </a:p>
          <a:p>
            <a:endParaRPr lang="en-US" dirty="0"/>
          </a:p>
          <a:p>
            <a:r>
              <a:rPr lang="en-US" dirty="0"/>
              <a:t>During the COVID-19 outbreak, WorkSafeBC will continue to help when someone suffers a work-related injury or disease. Having a work-related injury or disease can be stressful at the best of times, but during this period of uncertainty caused by COVID-19, its important workers understand the support they can continue to access from WorkSafeBC and what to do if they think they have a work-related case of COVID-19. It’s also important</a:t>
            </a:r>
            <a:r>
              <a:rPr lang="en-US" baseline="0" dirty="0"/>
              <a:t> for </a:t>
            </a:r>
            <a:r>
              <a:rPr lang="en-US" dirty="0"/>
              <a:t>employers to understand and continue</a:t>
            </a:r>
            <a:r>
              <a:rPr lang="en-US" baseline="0" dirty="0"/>
              <a:t> fulfilling</a:t>
            </a:r>
            <a:r>
              <a:rPr lang="en-US" dirty="0"/>
              <a:t> their responsibilities during the claims and return-to-work process and to understand what to do if one of your workers has a work-related case of COVID-19.</a:t>
            </a:r>
          </a:p>
          <a:p>
            <a:endParaRPr lang="en-US" dirty="0"/>
          </a:p>
          <a:p>
            <a:r>
              <a:rPr lang="en-US" dirty="0"/>
              <a:t>Please note that WorkSafeBC staff may be contacting you from a private phone number during this public health emergency. If your phone is set up to block calls from private or anonymous numbers, you may miss their call. Please consider changing your phone settings temporarily in order to receive service.</a:t>
            </a:r>
          </a:p>
          <a:p>
            <a:endParaRPr lang="en-US" dirty="0"/>
          </a:p>
          <a:p>
            <a:r>
              <a:rPr lang="en-US" b="1" dirty="0"/>
              <a:t>Workers with an existing claim</a:t>
            </a:r>
          </a:p>
          <a:p>
            <a:r>
              <a:rPr lang="en-US" dirty="0"/>
              <a:t>- </a:t>
            </a:r>
            <a:r>
              <a:rPr lang="en-US" dirty="0" err="1"/>
              <a:t>WorkSafeBC</a:t>
            </a:r>
            <a:r>
              <a:rPr lang="en-US" dirty="0"/>
              <a:t> continues to pay wage-loss and pension benefits as scheduled. </a:t>
            </a:r>
          </a:p>
          <a:p>
            <a:r>
              <a:rPr lang="en-US" dirty="0"/>
              <a:t>- You can submit health care expense reimbursements to WorkSafeBC through the </a:t>
            </a:r>
            <a:r>
              <a:rPr lang="en-US" dirty="0">
                <a:hlinkClick r:id="rId3"/>
              </a:rPr>
              <a:t>online services portal</a:t>
            </a:r>
            <a:r>
              <a:rPr lang="en-US" dirty="0"/>
              <a:t>.</a:t>
            </a:r>
          </a:p>
          <a:p>
            <a:r>
              <a:rPr lang="en-US" dirty="0"/>
              <a:t>- If your workplace shuts down temporarily while you are on modified duties or a graduated return to work, you will receive wage-loss benefits from WorkSafeBC for the duration of your scheduled graduated return-to-work plan and/or the period of time that you are unable to work due to your injury. Please refer to their COVID-19 claims FAQs on their website for more detailed information.</a:t>
            </a:r>
          </a:p>
          <a:p>
            <a:r>
              <a:rPr lang="en-US" dirty="0"/>
              <a:t>You will continue to receive important information about your claim, including benefit and treatment plan updates. If you have any questions, please contact the claims officer who is handling your claim, or </a:t>
            </a:r>
            <a:r>
              <a:rPr lang="en-US" dirty="0">
                <a:hlinkClick r:id="rId4"/>
              </a:rPr>
              <a:t>our Claims Call Centre</a:t>
            </a:r>
            <a:r>
              <a:rPr lang="en-US" dirty="0"/>
              <a:t> if you don't have an officer's contact info, for assistance.</a:t>
            </a:r>
          </a:p>
          <a:p>
            <a:r>
              <a:rPr lang="en-US" dirty="0"/>
              <a:t>Employers with existing claim</a:t>
            </a:r>
          </a:p>
          <a:p>
            <a:r>
              <a:rPr lang="en-US" dirty="0"/>
              <a:t>-online tools are available to monitor a worker’s claim status, view correspondence about the claim, and submit claims information. You can also view your company's monthly claims costs and access a variety of online services.</a:t>
            </a:r>
          </a:p>
          <a:p>
            <a:endParaRPr lang="en-US" dirty="0"/>
          </a:p>
          <a:p>
            <a:endParaRPr lang="en-US" dirty="0"/>
          </a:p>
          <a:p>
            <a:r>
              <a:rPr lang="en-US" b="1" dirty="0"/>
              <a:t>Workers looking to file a new claim</a:t>
            </a:r>
          </a:p>
          <a:p>
            <a:r>
              <a:rPr lang="en-US" dirty="0"/>
              <a:t>Workers can continue to </a:t>
            </a:r>
            <a:r>
              <a:rPr lang="en-US" dirty="0">
                <a:hlinkClick r:id="rId5"/>
              </a:rPr>
              <a:t>report a workplace injury or disease</a:t>
            </a:r>
            <a:r>
              <a:rPr lang="en-US" dirty="0"/>
              <a:t> during this time, and can do so online or by phone. We will continue to register, adjudicate, and make payments on new time-lost claims.</a:t>
            </a:r>
          </a:p>
          <a:p>
            <a:r>
              <a:rPr lang="en-US" dirty="0"/>
              <a:t>If you’ve had a work-related exposure to COVID-19, please refer to our COVID-19 claims FAQs below, which includes information on when you should report an illness to WorkSafeBC.</a:t>
            </a:r>
          </a:p>
          <a:p>
            <a:r>
              <a:rPr lang="en-US" dirty="0"/>
              <a:t>If you are worker who is submitting a claim for a COVID-19 virus infection contracted through a work-related exposure, you can file a claim as you would with any other workplace injury or disease. See </a:t>
            </a:r>
            <a:r>
              <a:rPr lang="en-US" dirty="0">
                <a:hlinkClick r:id="rId5"/>
              </a:rPr>
              <a:t>How workers report a workplace injury or disease</a:t>
            </a:r>
            <a:r>
              <a:rPr lang="en-US" dirty="0"/>
              <a:t>.</a:t>
            </a:r>
          </a:p>
          <a:p>
            <a:endParaRPr lang="en-US" b="1" dirty="0"/>
          </a:p>
          <a:p>
            <a:r>
              <a:rPr lang="en-US" b="1" dirty="0"/>
              <a:t>Reaching us</a:t>
            </a:r>
          </a:p>
          <a:p>
            <a:r>
              <a:rPr lang="en-US" dirty="0"/>
              <a:t>We are preparing contingency plans to ensure we can continue to deliver essential services to workers and employers if the situation escalates, while supporting the direction of public health agencies to slow the progression of COVID-19 through physical distancing practices.</a:t>
            </a:r>
          </a:p>
          <a:p>
            <a:r>
              <a:rPr lang="en-US" dirty="0"/>
              <a:t>Workers who have filed a claim can use our online services to </a:t>
            </a:r>
            <a:r>
              <a:rPr lang="en-US" dirty="0">
                <a:hlinkClick r:id="rId6"/>
              </a:rPr>
              <a:t>manage their claim</a:t>
            </a:r>
            <a:r>
              <a:rPr lang="en-US" dirty="0"/>
              <a:t>. If you still have questions after viewing your claim online, please call your claims officer. Your officer will return your call as soon as possible.</a:t>
            </a:r>
          </a:p>
          <a:p>
            <a:r>
              <a:rPr lang="en-US" dirty="0"/>
              <a:t>Workers can also contact </a:t>
            </a:r>
            <a:r>
              <a:rPr lang="en-US" dirty="0">
                <a:hlinkClick r:id="rId4"/>
              </a:rPr>
              <a:t>our Claims Call Centre</a:t>
            </a:r>
            <a:r>
              <a:rPr lang="en-US" dirty="0"/>
              <a:t> if they don't have a claims officer's contact info or need assistance with receiving their payments through direct deposit.</a:t>
            </a:r>
          </a:p>
          <a:p>
            <a:endParaRPr lang="en-US" dirty="0"/>
          </a:p>
          <a:p>
            <a:r>
              <a:rPr lang="en-US" dirty="0"/>
              <a:t>As part of our adjustments to better serve you during the COVID-19 outbreak, you can now can submit your claim questions confidentially and securely through their “Email us” form</a:t>
            </a:r>
            <a:r>
              <a:rPr lang="en-US" baseline="0" dirty="0"/>
              <a:t> on the website. </a:t>
            </a:r>
          </a:p>
          <a:p>
            <a:endParaRPr lang="en-US" dirty="0"/>
          </a:p>
          <a:p>
            <a:r>
              <a:rPr lang="en-US" b="1" dirty="0"/>
              <a:t>Submitting and managing reviews</a:t>
            </a:r>
          </a:p>
          <a:p>
            <a:r>
              <a:rPr lang="en-US" dirty="0"/>
              <a:t>If you disagree with a decision made by WorkSafeBC on a claim, assessment, or health and safety enforcement matter, you can </a:t>
            </a:r>
            <a:r>
              <a:rPr lang="en-US" dirty="0">
                <a:hlinkClick r:id="rId7"/>
              </a:rPr>
              <a:t>request a review of the decision</a:t>
            </a:r>
            <a:r>
              <a:rPr lang="en-US" dirty="0"/>
              <a:t> from the Review Division. We are continuing to receive requests for review and are completing as many decisions as possible during the COVID-19 outbreak. Learn more about </a:t>
            </a:r>
            <a:r>
              <a:rPr lang="en-US" dirty="0">
                <a:hlinkClick r:id="rId8"/>
              </a:rPr>
              <a:t>Submitting and managing reviews during the COVID-19 outbreak</a:t>
            </a:r>
            <a:r>
              <a:rPr lang="en-US" dirty="0"/>
              <a:t>. </a:t>
            </a:r>
          </a:p>
          <a:p>
            <a:endParaRPr lang="en-US" dirty="0"/>
          </a:p>
          <a:p>
            <a:r>
              <a:rPr lang="en-US" dirty="0"/>
              <a:t>Source: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https://www.worksafebc.com/en/about-us/covid-19-updates/claims</a:t>
            </a:r>
          </a:p>
          <a:p>
            <a:endParaRPr lang="en-US" dirty="0"/>
          </a:p>
          <a:p>
            <a:r>
              <a:rPr lang="en-US" dirty="0"/>
              <a:t>https://www.worksafebc.com/en/about-us/covid-19-updates/claims/information-for-workers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https://www.worksafebc.com/en/about-us/covid-19-updates/claims/information-for-employers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https://www.worksafebc.com/en/about-us/news-events/announcements/2020/April/convenient-online-option-for-claim-questions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23</a:t>
            </a:fld>
            <a:endParaRPr lang="en-CA"/>
          </a:p>
        </p:txBody>
      </p:sp>
    </p:spTree>
    <p:extLst>
      <p:ext uri="{BB962C8B-B14F-4D97-AF65-F5344CB8AC3E}">
        <p14:creationId xmlns:p14="http://schemas.microsoft.com/office/powerpoint/2010/main" val="1467900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Links</a:t>
            </a:r>
            <a:r>
              <a:rPr lang="en-US" b="1" baseline="0" dirty="0" smtClean="0"/>
              <a:t> to these resources can be found on our main “COVID-19 Health &amp; Safety” page on worksafebc.com  (https://www.worksafebc.com/en/about-us/covid-19-updates/health-and-safety).</a:t>
            </a:r>
          </a:p>
          <a:p>
            <a:endParaRPr lang="en-US" b="0" baseline="0" dirty="0" smtClean="0"/>
          </a:p>
          <a:p>
            <a:r>
              <a:rPr lang="en-US" b="0" dirty="0" smtClean="0"/>
              <a:t>BC Centre for Disease Control: http://www.bccdc.ca/health-info/diseases-conditions/covid-19</a:t>
            </a:r>
          </a:p>
          <a:p>
            <a:endParaRPr lang="en-US" b="0" dirty="0" smtClean="0"/>
          </a:p>
          <a:p>
            <a:r>
              <a:rPr lang="en-US" b="0" dirty="0" smtClean="0"/>
              <a:t>Office of the provincial health officer: https://www2.gov.bc.ca/gov/content/health/about-bc-s-health-care-system/office-of-the-provincial-health-officer/current-health-topics/covid-19-novel-coronavirus</a:t>
            </a:r>
          </a:p>
          <a:p>
            <a:endParaRPr lang="en-US" b="0" dirty="0" smtClean="0"/>
          </a:p>
          <a:p>
            <a:r>
              <a:rPr lang="en-US" b="0" dirty="0" err="1" smtClean="0"/>
              <a:t>HealthLink</a:t>
            </a:r>
            <a:r>
              <a:rPr lang="en-US" b="0" baseline="0" dirty="0" err="1" smtClean="0"/>
              <a:t>BC</a:t>
            </a:r>
            <a:r>
              <a:rPr lang="en-US" b="0" baseline="0" dirty="0" smtClean="0"/>
              <a:t>: </a:t>
            </a:r>
            <a:r>
              <a:rPr lang="en-US" b="0" dirty="0" smtClean="0"/>
              <a:t>http://www.healthlinkbc.ca/</a:t>
            </a:r>
          </a:p>
          <a:p>
            <a:endParaRPr lang="en-US" b="0" dirty="0" smtClean="0"/>
          </a:p>
          <a:p>
            <a:r>
              <a:rPr lang="en-US" b="0" dirty="0" smtClean="0"/>
              <a:t>Symptom self-assessment</a:t>
            </a:r>
            <a:r>
              <a:rPr lang="en-US" b="0" baseline="0" dirty="0" smtClean="0"/>
              <a:t> tool: </a:t>
            </a:r>
            <a:r>
              <a:rPr lang="en-US" b="0" dirty="0" smtClean="0"/>
              <a:t>https://covid19.thrive.health/</a:t>
            </a:r>
            <a:endParaRPr lang="en-US" b="0" dirty="0"/>
          </a:p>
        </p:txBody>
      </p:sp>
      <p:sp>
        <p:nvSpPr>
          <p:cNvPr id="4" name="Slide Number Placeholder 3"/>
          <p:cNvSpPr>
            <a:spLocks noGrp="1"/>
          </p:cNvSpPr>
          <p:nvPr>
            <p:ph type="sldNum" sz="quarter" idx="10"/>
          </p:nvPr>
        </p:nvSpPr>
        <p:spPr/>
        <p:txBody>
          <a:bodyPr/>
          <a:lstStyle/>
          <a:p>
            <a:fld id="{A9A5255A-884F-411C-944B-2E27C4009334}" type="slidenum">
              <a:rPr lang="en-CA" smtClean="0"/>
              <a:t>25</a:t>
            </a:fld>
            <a:endParaRPr lang="en-CA"/>
          </a:p>
        </p:txBody>
      </p:sp>
    </p:spTree>
    <p:extLst>
      <p:ext uri="{BB962C8B-B14F-4D97-AF65-F5344CB8AC3E}">
        <p14:creationId xmlns:p14="http://schemas.microsoft.com/office/powerpoint/2010/main" val="818480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hlinkClick r:id="rId3"/>
              </a:rPr>
              <a:t>British Columbia Centre for Disease Control</a:t>
            </a:r>
            <a:r>
              <a:rPr lang="en-US" dirty="0"/>
              <a:t> </a:t>
            </a:r>
            <a:r>
              <a:rPr lang="en-US" dirty="0" smtClean="0"/>
              <a:t>has COVID-19 information specifically</a:t>
            </a:r>
            <a:r>
              <a:rPr lang="en-US" baseline="0" dirty="0" smtClean="0"/>
              <a:t> for employers and businesses</a:t>
            </a:r>
            <a:r>
              <a:rPr lang="en-US" dirty="0" smtClean="0"/>
              <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The Government of BC has developed a </a:t>
            </a:r>
            <a:r>
              <a:rPr lang="en-US" sz="1200" dirty="0">
                <a:latin typeface="Verdana" panose="020B0604030504040204" pitchFamily="34" charset="0"/>
                <a:ea typeface="Verdana" panose="020B0604030504040204" pitchFamily="34" charset="0"/>
                <a:hlinkClick r:id="rId4"/>
              </a:rPr>
              <a:t>Business Continuity Planning Checklist</a:t>
            </a:r>
            <a:r>
              <a:rPr lang="en-US" sz="1200" dirty="0">
                <a:latin typeface="Verdana" panose="020B0604030504040204" pitchFamily="34" charset="0"/>
                <a:ea typeface="Verdana" panose="020B0604030504040204" pitchFamily="34" charset="0"/>
              </a:rPr>
              <a:t> to help </a:t>
            </a:r>
            <a:r>
              <a:rPr lang="en-US" sz="1200" dirty="0" smtClean="0">
                <a:latin typeface="Verdana" panose="020B0604030504040204" pitchFamily="34" charset="0"/>
                <a:ea typeface="Verdana" panose="020B0604030504040204" pitchFamily="34" charset="0"/>
              </a:rPr>
              <a:t>businesses </a:t>
            </a:r>
            <a:r>
              <a:rPr lang="en-US" sz="1200" dirty="0">
                <a:latin typeface="Verdana" panose="020B0604030504040204" pitchFamily="34" charset="0"/>
                <a:ea typeface="Verdana" panose="020B0604030504040204" pitchFamily="34" charset="0"/>
              </a:rPr>
              <a:t>prepare staff and operations for potential business disruptions during the COVID-19 outbreak.</a:t>
            </a:r>
          </a:p>
          <a:p>
            <a:endParaRPr lang="en-US" dirty="0"/>
          </a:p>
          <a:p>
            <a:r>
              <a:rPr lang="en-US" dirty="0">
                <a:hlinkClick r:id="rId5"/>
              </a:rPr>
              <a:t>Small Business BC</a:t>
            </a:r>
            <a:r>
              <a:rPr lang="en-US" dirty="0"/>
              <a:t> </a:t>
            </a:r>
            <a:r>
              <a:rPr lang="en-US" dirty="0" smtClean="0"/>
              <a:t>operates </a:t>
            </a:r>
            <a:r>
              <a:rPr lang="en-US" dirty="0"/>
              <a:t>the new </a:t>
            </a:r>
            <a:r>
              <a:rPr lang="en-US" dirty="0">
                <a:hlinkClick r:id="rId6"/>
              </a:rPr>
              <a:t>B.C. Business COVID-19 Support Service,</a:t>
            </a:r>
            <a:r>
              <a:rPr lang="en-US" dirty="0"/>
              <a:t> which will serve as a single point of contact for </a:t>
            </a:r>
            <a:r>
              <a:rPr lang="en-US" dirty="0" smtClean="0"/>
              <a:t>any business </a:t>
            </a:r>
            <a:r>
              <a:rPr lang="en-US" dirty="0"/>
              <a:t>throughout the province looking for information on resources available during the COVID-19 pandemic. </a:t>
            </a:r>
          </a:p>
          <a:p>
            <a:endParaRPr lang="en-US" dirty="0"/>
          </a:p>
          <a:p>
            <a:r>
              <a:rPr lang="en-US" dirty="0"/>
              <a:t>The </a:t>
            </a:r>
            <a:r>
              <a:rPr lang="en-US" dirty="0">
                <a:hlinkClick r:id="rId7"/>
              </a:rPr>
              <a:t>Canada Centre of Occupational Health and Safety (CCOHS)</a:t>
            </a:r>
            <a:r>
              <a:rPr lang="en-US" dirty="0"/>
              <a:t> has developed a number of </a:t>
            </a:r>
            <a:r>
              <a:rPr lang="en-US" dirty="0" smtClean="0"/>
              <a:t>resources, </a:t>
            </a:r>
            <a:r>
              <a:rPr lang="en-US" dirty="0"/>
              <a:t>including fact sheets and workplace posters outlining effective hygiene practices to help reduce the risk of exposure.</a:t>
            </a:r>
          </a:p>
          <a:p>
            <a:endParaRPr lang="en-CA" dirty="0"/>
          </a:p>
        </p:txBody>
      </p:sp>
      <p:sp>
        <p:nvSpPr>
          <p:cNvPr id="4" name="Slide Number Placeholder 3"/>
          <p:cNvSpPr>
            <a:spLocks noGrp="1"/>
          </p:cNvSpPr>
          <p:nvPr>
            <p:ph type="sldNum" sz="quarter" idx="10"/>
          </p:nvPr>
        </p:nvSpPr>
        <p:spPr/>
        <p:txBody>
          <a:bodyPr/>
          <a:lstStyle/>
          <a:p>
            <a:fld id="{A9A5255A-884F-411C-944B-2E27C4009334}" type="slidenum">
              <a:rPr lang="en-CA" smtClean="0"/>
              <a:t>26</a:t>
            </a:fld>
            <a:endParaRPr lang="en-CA"/>
          </a:p>
        </p:txBody>
      </p:sp>
    </p:spTree>
    <p:extLst>
      <p:ext uri="{BB962C8B-B14F-4D97-AF65-F5344CB8AC3E}">
        <p14:creationId xmlns:p14="http://schemas.microsoft.com/office/powerpoint/2010/main" val="3014488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CONTENT]</a:t>
            </a:r>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27</a:t>
            </a:fld>
            <a:endParaRPr lang="en-CA"/>
          </a:p>
        </p:txBody>
      </p:sp>
    </p:spTree>
    <p:extLst>
      <p:ext uri="{BB962C8B-B14F-4D97-AF65-F5344CB8AC3E}">
        <p14:creationId xmlns:p14="http://schemas.microsoft.com/office/powerpoint/2010/main" val="30518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has impacted businesses, livelihoods, and lifestyles in very challenging ways, particularly small businesses, and workers may be affected by the anxiety, stress, and uncertainty created by the outbreak. It’s important to remember that mental health is just as important as physical health, and employers should take measures to support mental well-being and health. </a:t>
            </a:r>
          </a:p>
          <a:p>
            <a:endParaRPr lang="en-US" dirty="0"/>
          </a:p>
          <a:p>
            <a:r>
              <a:rPr lang="en-US" dirty="0"/>
              <a:t>Workers in the workplace may also be affected by the anxiety and uncertainty created by the COVID-19 outbreak. It’s important to remember that mental health is just as important as physical health, and to take measures to support mental well-being. </a:t>
            </a:r>
            <a:r>
              <a:rPr lang="en-US" dirty="0" smtClean="0"/>
              <a:t>This could help them be more effective at work, take care of themselves, and they may even be able help the people they work with.</a:t>
            </a:r>
          </a:p>
          <a:p>
            <a:endParaRPr lang="en-US" dirty="0"/>
          </a:p>
          <a:p>
            <a:r>
              <a:rPr lang="en-US" dirty="0"/>
              <a:t>Here are some resources that can assist with maintaining mental health in the workplace during this time. </a:t>
            </a:r>
          </a:p>
          <a:p>
            <a:r>
              <a:rPr lang="en-US" dirty="0">
                <a:hlinkClick r:id="rId3"/>
              </a:rPr>
              <a:t>Managing COVID-19 Stress, Anxiety and Depression</a:t>
            </a:r>
            <a:r>
              <a:rPr lang="en-US" dirty="0"/>
              <a:t> (Ministry of Mental Health and Addictions) - Tips and resources on things we can do as individuals and collectively to deal with stress and support one another during these challenging times.</a:t>
            </a:r>
          </a:p>
          <a:p>
            <a:r>
              <a:rPr lang="en-US" dirty="0">
                <a:hlinkClick r:id="rId4"/>
              </a:rPr>
              <a:t>Mental Health and Psychosocial Considerations During COVID-19 Outbreak</a:t>
            </a:r>
            <a:r>
              <a:rPr lang="en-US" dirty="0"/>
              <a:t> (World Health Organization) – These mental health considerations were developed by the WHO’s Department of Mental Health and Substance Use as messages targeting different groups to support for mental and psychosocial well-being during COVID-19 outbreak.</a:t>
            </a:r>
          </a:p>
          <a:p>
            <a:r>
              <a:rPr lang="en-US" dirty="0">
                <a:hlinkClick r:id="rId5"/>
              </a:rPr>
              <a:t>Coronavirus: Managing Stress and Anxiety</a:t>
            </a:r>
            <a:r>
              <a:rPr lang="en-US" dirty="0"/>
              <a:t> (Canadian Mental Health Association, Kelowna) – Tips and information on how to reduce and manage anxiety in the workplace due to the COVID-19 outbreak.</a:t>
            </a:r>
          </a:p>
          <a:p>
            <a:r>
              <a:rPr lang="en-US" dirty="0">
                <a:hlinkClick r:id="rId6"/>
              </a:rPr>
              <a:t>Mental Health and COVID-10</a:t>
            </a:r>
            <a:r>
              <a:rPr lang="en-US" dirty="0"/>
              <a:t> (Conference Board of Canada) – Videos on different aspects of mental health, including coping with anxiety, job loss, and dealing with isolation.</a:t>
            </a:r>
          </a:p>
          <a:p>
            <a:r>
              <a:rPr lang="en-US" dirty="0">
                <a:hlinkClick r:id="rId7"/>
              </a:rPr>
              <a:t>Tactics for maintaining mental fitness during COVID-19</a:t>
            </a:r>
            <a:r>
              <a:rPr lang="en-US" dirty="0"/>
              <a:t> (Conference Board of Canada) – Series of recorded webinars on mental health and coping strategies. </a:t>
            </a:r>
          </a:p>
          <a:p>
            <a:r>
              <a:rPr lang="en-US" dirty="0">
                <a:hlinkClick r:id="rId8"/>
              </a:rPr>
              <a:t>Taking Care of Your Mental Health (COVID-19)</a:t>
            </a:r>
            <a:r>
              <a:rPr lang="en-US" dirty="0"/>
              <a:t> (Public Health Agency of Canada) – Printable two-page poster with mental health tips and resources. </a:t>
            </a:r>
          </a:p>
          <a:p>
            <a:endParaRPr lang="en-US" dirty="0"/>
          </a:p>
          <a:p>
            <a:r>
              <a:rPr lang="en-US" dirty="0"/>
              <a:t>Source:</a:t>
            </a:r>
            <a:r>
              <a:rPr lang="en-US" baseline="0" dirty="0"/>
              <a:t> </a:t>
            </a:r>
          </a:p>
          <a:p>
            <a:endParaRPr lang="en-US" baseline="0" dirty="0"/>
          </a:p>
          <a:p>
            <a:r>
              <a:rPr lang="en-US" baseline="0" dirty="0"/>
              <a:t>https://www.worksafebc.com/en/about-us/covid-19-updates/covid-19-industry-information/small-business</a:t>
            </a:r>
          </a:p>
          <a:p>
            <a:endParaRPr lang="en-US" baseline="0" dirty="0"/>
          </a:p>
          <a:p>
            <a:r>
              <a:rPr lang="en-US" dirty="0"/>
              <a:t>https://</a:t>
            </a:r>
            <a:r>
              <a:rPr lang="en-US" dirty="0" smtClean="0"/>
              <a:t>www.worksafebc.com/en/about-us/covid-19-updates/health-and-safety/staying-safe-at-work#mentalhealth</a:t>
            </a:r>
          </a:p>
        </p:txBody>
      </p:sp>
      <p:sp>
        <p:nvSpPr>
          <p:cNvPr id="4" name="Slide Number Placeholder 3"/>
          <p:cNvSpPr>
            <a:spLocks noGrp="1"/>
          </p:cNvSpPr>
          <p:nvPr>
            <p:ph type="sldNum" sz="quarter" idx="10"/>
          </p:nvPr>
        </p:nvSpPr>
        <p:spPr/>
        <p:txBody>
          <a:bodyPr/>
          <a:lstStyle/>
          <a:p>
            <a:fld id="{A9A5255A-884F-411C-944B-2E27C4009334}" type="slidenum">
              <a:rPr lang="en-CA" smtClean="0"/>
              <a:t>28</a:t>
            </a:fld>
            <a:endParaRPr lang="en-CA"/>
          </a:p>
        </p:txBody>
      </p:sp>
    </p:spTree>
    <p:extLst>
      <p:ext uri="{BB962C8B-B14F-4D97-AF65-F5344CB8AC3E}">
        <p14:creationId xmlns:p14="http://schemas.microsoft.com/office/powerpoint/2010/main" val="3786528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always</a:t>
            </a:r>
            <a:r>
              <a:rPr lang="en-US" baseline="0" dirty="0"/>
              <a:t> interested in learning more about the health and safety needs and challenges in the </a:t>
            </a:r>
            <a:r>
              <a:rPr lang="en-US" baseline="0" dirty="0" smtClean="0"/>
              <a:t>[insert industry] industry</a:t>
            </a:r>
            <a:r>
              <a:rPr lang="en-US" baseline="0" dirty="0"/>
              <a:t>, </a:t>
            </a:r>
            <a:r>
              <a:rPr lang="en-US" dirty="0"/>
              <a:t>and am here to help you with</a:t>
            </a:r>
            <a:r>
              <a:rPr lang="en-US" baseline="0" dirty="0"/>
              <a:t> </a:t>
            </a:r>
            <a:r>
              <a:rPr lang="en-US" dirty="0"/>
              <a:t>OHS strategies, which ultimately will help prevent worker injuries, illnesses, and fatalities. </a:t>
            </a:r>
          </a:p>
          <a:p>
            <a:endParaRPr lang="en-US" dirty="0"/>
          </a:p>
          <a:p>
            <a:r>
              <a:rPr lang="en-US" dirty="0"/>
              <a:t>I’m also always looking for “success stories” of effective injury prevention strategies to share with other employers and for our publications.</a:t>
            </a:r>
          </a:p>
          <a:p>
            <a:endParaRPr lang="en-US" baseline="0" dirty="0"/>
          </a:p>
          <a:p>
            <a:r>
              <a:rPr lang="en-US" baseline="0" dirty="0"/>
              <a:t>If you need support or have</a:t>
            </a:r>
            <a:r>
              <a:rPr lang="en-US" dirty="0"/>
              <a:t> ideas to share, please feel free to contact me. </a:t>
            </a:r>
          </a:p>
          <a:p>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29</a:t>
            </a:fld>
            <a:endParaRPr lang="en-CA"/>
          </a:p>
        </p:txBody>
      </p:sp>
    </p:spTree>
    <p:extLst>
      <p:ext uri="{BB962C8B-B14F-4D97-AF65-F5344CB8AC3E}">
        <p14:creationId xmlns:p14="http://schemas.microsoft.com/office/powerpoint/2010/main" val="224052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is a virus that can cause respiratory illness and can lead to hospitalization and death. </a:t>
            </a:r>
          </a:p>
          <a:p>
            <a:endParaRPr lang="en-US" dirty="0"/>
          </a:p>
          <a:p>
            <a:r>
              <a:rPr lang="en-US" dirty="0"/>
              <a:t>Older people, people with a weakened immune</a:t>
            </a:r>
            <a:r>
              <a:rPr lang="en-US" baseline="0" dirty="0"/>
              <a:t> system,</a:t>
            </a:r>
            <a:r>
              <a:rPr lang="en-US" dirty="0"/>
              <a:t> and people with underlying health issues (including heart disease, diabetes, and lung disease) are at a higher risk for sever disease, but younger and otherwise healthy people are also at risk. </a:t>
            </a:r>
          </a:p>
          <a:p>
            <a:endParaRPr lang="en-US" dirty="0"/>
          </a:p>
          <a:p>
            <a:r>
              <a:rPr lang="en-US" dirty="0"/>
              <a:t>The symptoms of COVID-19 are similar to other respiratory illnesses including the flu and common cold. They include: </a:t>
            </a:r>
          </a:p>
          <a:p>
            <a:pPr marL="171450" indent="-171450">
              <a:buFont typeface="Arial" panose="020B0604020202020204" pitchFamily="34" charset="0"/>
              <a:buChar char="•"/>
            </a:pPr>
            <a:r>
              <a:rPr lang="en-US" dirty="0"/>
              <a:t>Coughing</a:t>
            </a:r>
          </a:p>
          <a:p>
            <a:pPr marL="171450" indent="-171450">
              <a:buFont typeface="Arial" panose="020B0604020202020204" pitchFamily="34" charset="0"/>
              <a:buChar char="•"/>
            </a:pPr>
            <a:r>
              <a:rPr lang="en-US" dirty="0"/>
              <a:t>Sneezing</a:t>
            </a:r>
          </a:p>
          <a:p>
            <a:pPr marL="171450" indent="-171450">
              <a:buFont typeface="Arial" panose="020B0604020202020204" pitchFamily="34" charset="0"/>
              <a:buChar char="•"/>
            </a:pPr>
            <a:r>
              <a:rPr lang="en-US" dirty="0"/>
              <a:t>Sore throat</a:t>
            </a:r>
          </a:p>
          <a:p>
            <a:pPr marL="171450" indent="-171450">
              <a:buFont typeface="Arial" panose="020B0604020202020204" pitchFamily="34" charset="0"/>
              <a:buChar char="•"/>
            </a:pPr>
            <a:r>
              <a:rPr lang="en-US" dirty="0"/>
              <a:t>Difficulty breathing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Fever *Average normal body temperature taken orally is about 37°C. For more on normal body temperature and fevers, see </a:t>
            </a:r>
            <a:r>
              <a:rPr lang="en-US" dirty="0" err="1"/>
              <a:t>HealthLinkBC's</a:t>
            </a:r>
            <a:r>
              <a:rPr lang="en-US" dirty="0"/>
              <a:t> information for children age 11 and younger and for people age 12 and older.</a:t>
            </a:r>
          </a:p>
          <a:p>
            <a:pPr marL="171450" indent="-171450">
              <a:buFont typeface="Arial" panose="020B0604020202020204" pitchFamily="34" charset="0"/>
              <a:buChar char="•"/>
            </a:pPr>
            <a:endParaRPr lang="en-US" dirty="0"/>
          </a:p>
          <a:p>
            <a:r>
              <a:rPr lang="en-US" dirty="0"/>
              <a:t>Other symptoms may include: muscle aches, fatigue, sore throat, headache, loss of appetite, chills, runny nose, nausea and vomiting, diarrhea, and loss of sense of smell or taste.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People infected with COVID-19 may experience little or no symptoms with illness ranging from </a:t>
            </a:r>
            <a:r>
              <a:rPr lang="en-US" sz="1200" b="0" dirty="0"/>
              <a:t>mild to severe. Watch for symptoms of COVID-19 that can appear up to 14 days after being exposed to the virus.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dirty="0"/>
              <a:t>How it spreads:</a:t>
            </a:r>
          </a:p>
          <a:p>
            <a:endParaRPr lang="en-US" dirty="0"/>
          </a:p>
          <a:p>
            <a:r>
              <a:rPr lang="en-US" dirty="0"/>
              <a:t>Coronavirus</a:t>
            </a:r>
            <a:r>
              <a:rPr lang="en-US" baseline="0" dirty="0"/>
              <a:t> is </a:t>
            </a:r>
            <a:r>
              <a:rPr lang="en-US" dirty="0"/>
              <a:t>transferred by infected droplets contacting surfaces of the eye, nose, or mouth. </a:t>
            </a:r>
          </a:p>
          <a:p>
            <a:endParaRPr lang="en-US" dirty="0"/>
          </a:p>
          <a:p>
            <a:r>
              <a:rPr lang="en-US" dirty="0"/>
              <a:t>Coronavirus is transmitted via liquid droplets when a person coughs or sneezes. These droplets typically spread only one to two </a:t>
            </a:r>
            <a:r>
              <a:rPr lang="en-US" dirty="0" err="1"/>
              <a:t>metres</a:t>
            </a:r>
            <a:r>
              <a:rPr lang="en-US" dirty="0"/>
              <a:t> and quickly fall to the ground; however the virus can enter through the eyes, nose or mouth if you are in close contact. The virus is not known to be airborne (e.g. transmitted through the particles floating in the air) and it is not something that comes in through the skin.</a:t>
            </a:r>
          </a:p>
          <a:p>
            <a:endParaRPr lang="en-US" dirty="0"/>
          </a:p>
          <a:p>
            <a:r>
              <a:rPr lang="en-US" dirty="0"/>
              <a:t>It can be spread by touch if a person has used their hands to cover their mouth or nose when they cough. That’s why its recommend you cough or sneeze into your arm, avoid touching your face, and wash your hands regularly. It can also occur if</a:t>
            </a:r>
            <a:r>
              <a:rPr lang="en-US" baseline="0" dirty="0"/>
              <a:t> you touch a contaminate surface or an infected person, for example, when shaking hands. </a:t>
            </a:r>
            <a:endParaRPr lang="en-US" dirty="0"/>
          </a:p>
          <a:p>
            <a:endParaRPr lang="en-US" dirty="0"/>
          </a:p>
          <a:p>
            <a:r>
              <a:rPr lang="en-US" dirty="0"/>
              <a:t>Source: http://www.bccdc.ca/health-info/diseases-conditions/covid-19/about-covid-19 </a:t>
            </a:r>
          </a:p>
          <a:p>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4</a:t>
            </a:fld>
            <a:endParaRPr lang="en-CA"/>
          </a:p>
        </p:txBody>
      </p:sp>
    </p:spTree>
    <p:extLst>
      <p:ext uri="{BB962C8B-B14F-4D97-AF65-F5344CB8AC3E}">
        <p14:creationId xmlns:p14="http://schemas.microsoft.com/office/powerpoint/2010/main" val="377568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following</a:t>
            </a:r>
            <a:r>
              <a:rPr lang="en-US" baseline="0" dirty="0" smtClean="0"/>
              <a:t> conditions exist within a workplace, the risk of the COVID-19 virus being transmitted from person-to-person, or from coming into contact with surfaces, will increase. [Read slide]</a:t>
            </a:r>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5</a:t>
            </a:fld>
            <a:endParaRPr lang="en-CA"/>
          </a:p>
        </p:txBody>
      </p:sp>
    </p:spTree>
    <p:extLst>
      <p:ext uri="{BB962C8B-B14F-4D97-AF65-F5344CB8AC3E}">
        <p14:creationId xmlns:p14="http://schemas.microsoft.com/office/powerpoint/2010/main" val="132399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experiencing flu-like symptoms associated with COVID-19, should immediately inform their supervisor, physically distance from any other</a:t>
            </a:r>
            <a:r>
              <a:rPr lang="en-US" baseline="0" dirty="0"/>
              <a:t> people, leave the workplace</a:t>
            </a:r>
            <a:r>
              <a:rPr lang="en-US" dirty="0"/>
              <a:t> and seek medical advice from a healthcare professional. </a:t>
            </a:r>
          </a:p>
          <a:p>
            <a:endParaRPr lang="en-US" dirty="0"/>
          </a:p>
          <a:p>
            <a:r>
              <a:rPr lang="en-US" dirty="0"/>
              <a:t>You can call 811 anytime to talk to a nurse at </a:t>
            </a:r>
            <a:r>
              <a:rPr lang="en-US" dirty="0" err="1"/>
              <a:t>HealthLinkBC</a:t>
            </a:r>
            <a:r>
              <a:rPr lang="en-US" dirty="0"/>
              <a:t> and get advice about how you are feeling and what to do next. </a:t>
            </a:r>
          </a:p>
          <a:p>
            <a:endParaRPr lang="en-US" dirty="0"/>
          </a:p>
          <a:p>
            <a:r>
              <a:rPr lang="en-US" dirty="0"/>
              <a:t>A self-assessment can also be performed using an online tool to determine whether further assessment or testing for COVID-19 is needed. </a:t>
            </a:r>
          </a:p>
          <a:p>
            <a:endParaRPr lang="en-US" dirty="0"/>
          </a:p>
          <a:p>
            <a:r>
              <a:rPr lang="en-US" dirty="0"/>
              <a:t>Anyone exhibiting any of these symptoms, should NOT be at work and should consult with their healthcare provider before returning to work. </a:t>
            </a:r>
          </a:p>
          <a:p>
            <a:endParaRPr lang="en-US" dirty="0"/>
          </a:p>
          <a:p>
            <a:r>
              <a:rPr lang="en-US" dirty="0"/>
              <a:t>Source: http://www.bccdc.ca/health-info/diseases-conditions/covid-19/about-covid-19/if-you-are-sick</a:t>
            </a:r>
          </a:p>
          <a:p>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6</a:t>
            </a:fld>
            <a:endParaRPr lang="en-CA"/>
          </a:p>
        </p:txBody>
      </p:sp>
    </p:spTree>
    <p:extLst>
      <p:ext uri="{BB962C8B-B14F-4D97-AF65-F5344CB8AC3E}">
        <p14:creationId xmlns:p14="http://schemas.microsoft.com/office/powerpoint/2010/main" val="204526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a:t>
            </a:r>
            <a:r>
              <a:rPr lang="en-US" baseline="0" dirty="0"/>
              <a:t> begin discussing control measures, I’d like to get a sense of the barriers your workplace is facing; whether your workplace understands the risk of COVID-19 exposure, the various control measures and what your workplace’s current practices are.</a:t>
            </a:r>
          </a:p>
          <a:p>
            <a:endParaRPr lang="en-US" baseline="0" dirty="0"/>
          </a:p>
          <a:p>
            <a:r>
              <a:rPr lang="en-US" baseline="0" dirty="0" smtClean="0"/>
              <a:t>[Ask the audience how they would respond to this question.]</a:t>
            </a:r>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8</a:t>
            </a:fld>
            <a:endParaRPr lang="en-CA"/>
          </a:p>
        </p:txBody>
      </p:sp>
    </p:spTree>
    <p:extLst>
      <p:ext uri="{BB962C8B-B14F-4D97-AF65-F5344CB8AC3E}">
        <p14:creationId xmlns:p14="http://schemas.microsoft.com/office/powerpoint/2010/main" val="67889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things you can do to prevent the spread of COVID-19 in your workplace;</a:t>
            </a:r>
            <a:r>
              <a:rPr lang="en-US" baseline="0" dirty="0"/>
              <a:t> however, the most important is following the orders, notices, and guidance from the provincial health officer, and applying them to the workplace.</a:t>
            </a:r>
          </a:p>
          <a:p>
            <a:endParaRPr lang="en-US" baseline="0" dirty="0"/>
          </a:p>
          <a:p>
            <a:r>
              <a:rPr lang="en-US" baseline="0" dirty="0"/>
              <a:t>Physical distancing means limiting close contact with others. When outside of your home, practicing social distancing by keeping two meters (six feet) away from one another is something we can all do to help stop the spread of COVID-19.</a:t>
            </a:r>
          </a:p>
          <a:p>
            <a:endParaRPr lang="en-US" baseline="0" dirty="0"/>
          </a:p>
          <a:p>
            <a:r>
              <a:rPr lang="en-US" dirty="0"/>
              <a:t>Cleaning your environment with regular, household cleaning products can help prevent the spread of illness including COVID-19, focusing on frequently touched surfaces and items. </a:t>
            </a:r>
          </a:p>
          <a:p>
            <a:endParaRPr lang="en-US" dirty="0"/>
          </a:p>
          <a:p>
            <a:r>
              <a:rPr lang="en-US" dirty="0"/>
              <a:t>Cover your mouth and nose with a disposable tissue or the crease of your elbow when you sneeze or cough.</a:t>
            </a:r>
            <a:r>
              <a:rPr lang="en-US" baseline="0" dirty="0"/>
              <a:t> </a:t>
            </a:r>
            <a:r>
              <a:rPr lang="en-US" dirty="0"/>
              <a:t>Wash your hands often with soap and water for at least 20 seconds. Using soap and water is the single most effective way of reducing the spread of infection. If soap and water are not available, alcohol based hand rubs (ABHR) can be used to clean your hands as long as your hands are not visibly soiled. If they are visibly soiled, use a wipe and then ABHR to effectively clean them.</a:t>
            </a:r>
            <a:r>
              <a:rPr lang="en-US" baseline="0" dirty="0"/>
              <a:t> </a:t>
            </a:r>
            <a:r>
              <a:rPr lang="en-US" dirty="0"/>
              <a:t>Do not touch your face, eyes, nose, or mouth with unwashed hands. Do not share food, drinks, utensils, etc.</a:t>
            </a:r>
          </a:p>
          <a:p>
            <a:endParaRPr lang="en-US" dirty="0"/>
          </a:p>
          <a:p>
            <a:r>
              <a:rPr lang="en-US" dirty="0"/>
              <a:t>Source:</a:t>
            </a:r>
            <a:r>
              <a:rPr lang="en-US" baseline="0" dirty="0"/>
              <a:t> </a:t>
            </a:r>
          </a:p>
          <a:p>
            <a:endParaRPr lang="en-US" baseline="0" dirty="0"/>
          </a:p>
          <a:p>
            <a:r>
              <a:rPr lang="en-US" baseline="0" dirty="0"/>
              <a:t>http://www.bccdc.ca/health-info/diseases-conditions/covid-19/prevention-risks</a:t>
            </a:r>
          </a:p>
          <a:p>
            <a:endParaRPr lang="en-US" baseline="0" dirty="0"/>
          </a:p>
          <a:p>
            <a:r>
              <a:rPr lang="en-US" dirty="0"/>
              <a:t>https://www2.gov.bc.ca/gov/content/health/about-bc-s-health-care-system/office-of-the-provincial-health-officer/current-health-topics/covid-19-novel-coronavirus </a:t>
            </a:r>
          </a:p>
        </p:txBody>
      </p:sp>
      <p:sp>
        <p:nvSpPr>
          <p:cNvPr id="4" name="Slide Number Placeholder 3"/>
          <p:cNvSpPr>
            <a:spLocks noGrp="1"/>
          </p:cNvSpPr>
          <p:nvPr>
            <p:ph type="sldNum" sz="quarter" idx="10"/>
          </p:nvPr>
        </p:nvSpPr>
        <p:spPr/>
        <p:txBody>
          <a:bodyPr/>
          <a:lstStyle/>
          <a:p>
            <a:fld id="{A9A5255A-884F-411C-944B-2E27C4009334}" type="slidenum">
              <a:rPr lang="en-CA" smtClean="0"/>
              <a:t>9</a:t>
            </a:fld>
            <a:endParaRPr lang="en-CA"/>
          </a:p>
        </p:txBody>
      </p:sp>
    </p:spTree>
    <p:extLst>
      <p:ext uri="{BB962C8B-B14F-4D97-AF65-F5344CB8AC3E}">
        <p14:creationId xmlns:p14="http://schemas.microsoft.com/office/powerpoint/2010/main" val="47286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hierarchy of controls is a system that guides people</a:t>
            </a:r>
            <a:r>
              <a:rPr lang="en-US" baseline="0" dirty="0"/>
              <a:t> </a:t>
            </a:r>
            <a:r>
              <a:rPr lang="en-US" dirty="0"/>
              <a:t>to choose the most effective ways to remove hazards and reduce risk in the workplace.</a:t>
            </a:r>
            <a:r>
              <a:rPr lang="en-US" baseline="0" dirty="0"/>
              <a:t> </a:t>
            </a:r>
            <a:r>
              <a:rPr lang="en-US" dirty="0"/>
              <a:t>The idea behind this hierarchy is that the control methods at the top of graphic are more effective and protective than those at the bottom. </a:t>
            </a:r>
          </a:p>
          <a:p>
            <a:endParaRPr lang="en-US" dirty="0"/>
          </a:p>
          <a:p>
            <a:r>
              <a:rPr lang="en-US" dirty="0"/>
              <a:t>When selecting a safeguard or a combination of safeguards, always start at the top of the hierarchy. Choose a less effective safeguard only when more effective solutions are impracticable. Controls should be developed in consultation with your joint health and safety committee or worker representative, where appropriate, and continuously monitored to ensure they are providing the best level of protection to workers. </a:t>
            </a:r>
          </a:p>
          <a:p>
            <a:endParaRPr lang="en-US" b="1" dirty="0"/>
          </a:p>
          <a:p>
            <a:r>
              <a:rPr lang="en-US" b="1" dirty="0"/>
              <a:t>Hierarchy of controls</a:t>
            </a:r>
          </a:p>
          <a:p>
            <a:endParaRPr lang="en-US" dirty="0"/>
          </a:p>
          <a:p>
            <a:r>
              <a:rPr lang="en-US" b="1" dirty="0"/>
              <a:t>Elimination or substitution:</a:t>
            </a:r>
            <a:r>
              <a:rPr lang="en-US" dirty="0"/>
              <a:t> This involves removing the risk of exposure entirely from the worker. This could involve eliminating work tasks, postponing, re-organizing, or planning work in such a way that workers are not at risk of exposure to COVID-19. Having workers work remotely would be an example or eliminating the risk from the workplace. </a:t>
            </a:r>
          </a:p>
          <a:p>
            <a:endParaRPr lang="en-US" b="1" dirty="0"/>
          </a:p>
          <a:p>
            <a:r>
              <a:rPr lang="en-US" b="1" dirty="0"/>
              <a:t>Engineering controls: </a:t>
            </a:r>
            <a:r>
              <a:rPr lang="en-US" b="0" dirty="0"/>
              <a:t>If elimination or substitution</a:t>
            </a:r>
            <a:r>
              <a:rPr lang="en-US" b="0" baseline="0" dirty="0"/>
              <a:t> is not an option, using an engineering control is the next best choice. These controls are designed to remove the hazard at the source, before it comes in contact with the worker. </a:t>
            </a:r>
            <a:r>
              <a:rPr lang="en-US" dirty="0"/>
              <a:t>These are physical changes in the workplace, such as installing a barrier between workers or between workers and</a:t>
            </a:r>
            <a:r>
              <a:rPr lang="en-US" baseline="0" dirty="0"/>
              <a:t> others (e.g. plexiglass barriers at a g</a:t>
            </a:r>
            <a:r>
              <a:rPr lang="en-US" dirty="0"/>
              <a:t>rocery store check-out).</a:t>
            </a:r>
          </a:p>
          <a:p>
            <a:endParaRPr lang="en-US" b="1" dirty="0"/>
          </a:p>
          <a:p>
            <a:r>
              <a:rPr lang="en-US" b="1" dirty="0"/>
              <a:t>Administrative controls:</a:t>
            </a:r>
            <a:r>
              <a:rPr lang="en-US" dirty="0"/>
              <a:t> This lesser effective control involves altering work practices to minimize exposure, such as changing work procedures, training, and signage. Examples include minimizing the numbers of customers inside a store, staggering work shifts,</a:t>
            </a:r>
            <a:r>
              <a:rPr lang="en-US" baseline="0" dirty="0"/>
              <a:t> putting posters up around the worksite reminding workers of personal hygiene best practices, and </a:t>
            </a:r>
            <a:r>
              <a:rPr lang="en-US" dirty="0"/>
              <a:t>enhancing cleaning protocols. </a:t>
            </a:r>
          </a:p>
          <a:p>
            <a:endParaRPr lang="en-US" b="1" dirty="0"/>
          </a:p>
          <a:p>
            <a:r>
              <a:rPr lang="en-US" b="1" dirty="0"/>
              <a:t>Personal protective equipment (PPE):</a:t>
            </a:r>
            <a:r>
              <a:rPr lang="en-US" dirty="0"/>
              <a:t> </a:t>
            </a:r>
            <a:r>
              <a:rPr lang="en-US" b="0" dirty="0"/>
              <a:t>PPE is the least effective control</a:t>
            </a:r>
            <a:r>
              <a:rPr lang="en-US" b="0" baseline="0" dirty="0"/>
              <a:t> and t</a:t>
            </a:r>
            <a:r>
              <a:rPr lang="en-US" b="0" dirty="0"/>
              <a:t>his last form of protection should only be considered after careful consideration of the previous control measures.</a:t>
            </a:r>
            <a:r>
              <a:rPr lang="en-US" b="1" dirty="0"/>
              <a:t> </a:t>
            </a:r>
            <a:r>
              <a:rPr lang="en-US" b="0" dirty="0"/>
              <a:t>PPE could be gloves, mouth</a:t>
            </a:r>
            <a:r>
              <a:rPr lang="en-US" b="0" baseline="0" dirty="0"/>
              <a:t> masks, respirators, face shields, etc. While using PPE is important, it is not always enough to keep you safe. </a:t>
            </a:r>
            <a:r>
              <a:rPr lang="en-US" dirty="0"/>
              <a:t>Some workplaces have specific requirements for PPE, such as in health care settings. </a:t>
            </a:r>
          </a:p>
          <a:p>
            <a:endParaRPr lang="en-US" dirty="0"/>
          </a:p>
          <a:p>
            <a:r>
              <a:rPr lang="en-US" dirty="0"/>
              <a:t>*It is important to consider the effectiveness of safety measures and their position on the hierarchy when choosing</a:t>
            </a:r>
            <a:r>
              <a:rPr lang="en-US" baseline="0" dirty="0"/>
              <a:t> appropriate control measures to reduce risk of exposure to COVID-19. At the top of the hierarchy are system-level measures such as elimination or substitution, and engineering controls. These types of controls are more effective than safety measures such as administrative signs, procedures and training, and personal protective equipment. Using system-level controls ensure the highest level of safety.*</a:t>
            </a:r>
            <a:endParaRPr lang="en-CA" dirty="0"/>
          </a:p>
          <a:p>
            <a:endParaRPr lang="en-US" dirty="0"/>
          </a:p>
        </p:txBody>
      </p:sp>
      <p:sp>
        <p:nvSpPr>
          <p:cNvPr id="4" name="Slide Number Placeholder 3"/>
          <p:cNvSpPr>
            <a:spLocks noGrp="1"/>
          </p:cNvSpPr>
          <p:nvPr>
            <p:ph type="sldNum" sz="quarter" idx="5"/>
          </p:nvPr>
        </p:nvSpPr>
        <p:spPr/>
        <p:txBody>
          <a:bodyPr/>
          <a:lstStyle/>
          <a:p>
            <a:fld id="{A9A5255A-884F-411C-944B-2E27C4009334}" type="slidenum">
              <a:rPr lang="en-CA" smtClean="0"/>
              <a:t>10</a:t>
            </a:fld>
            <a:endParaRPr lang="en-CA"/>
          </a:p>
        </p:txBody>
      </p:sp>
    </p:spTree>
    <p:extLst>
      <p:ext uri="{BB962C8B-B14F-4D97-AF65-F5344CB8AC3E}">
        <p14:creationId xmlns:p14="http://schemas.microsoft.com/office/powerpoint/2010/main" val="356955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I’ve </a:t>
            </a:r>
            <a:r>
              <a:rPr lang="en-US" dirty="0"/>
              <a:t>discussed</a:t>
            </a:r>
            <a:r>
              <a:rPr lang="en-US" baseline="0" dirty="0"/>
              <a:t> various </a:t>
            </a:r>
            <a:r>
              <a:rPr lang="en-US" dirty="0"/>
              <a:t>control measures, I’d like to get a sense of where your workplace is CURRENTLY at with using the hierarchy of controls to reduce risk of exposure to COVID-19.</a:t>
            </a:r>
          </a:p>
          <a:p>
            <a:endParaRPr lang="en-US" dirty="0"/>
          </a:p>
          <a:p>
            <a:r>
              <a:rPr lang="en-US" baseline="0" dirty="0" smtClean="0"/>
              <a:t>[Ask the audience how they would respond to this question.]</a:t>
            </a:r>
            <a:endParaRPr lang="en-US" dirty="0"/>
          </a:p>
        </p:txBody>
      </p:sp>
      <p:sp>
        <p:nvSpPr>
          <p:cNvPr id="4" name="Slide Number Placeholder 3"/>
          <p:cNvSpPr>
            <a:spLocks noGrp="1"/>
          </p:cNvSpPr>
          <p:nvPr>
            <p:ph type="sldNum" sz="quarter" idx="10"/>
          </p:nvPr>
        </p:nvSpPr>
        <p:spPr/>
        <p:txBody>
          <a:bodyPr/>
          <a:lstStyle/>
          <a:p>
            <a:fld id="{A9A5255A-884F-411C-944B-2E27C4009334}" type="slidenum">
              <a:rPr lang="en-CA" smtClean="0"/>
              <a:t>11</a:t>
            </a:fld>
            <a:endParaRPr lang="en-CA"/>
          </a:p>
        </p:txBody>
      </p:sp>
    </p:spTree>
    <p:extLst>
      <p:ext uri="{BB962C8B-B14F-4D97-AF65-F5344CB8AC3E}">
        <p14:creationId xmlns:p14="http://schemas.microsoft.com/office/powerpoint/2010/main" val="3286886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t="-17000" r="-1000" b="-1000"/>
          </a:stretch>
        </a:blip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609601" y="2160492"/>
            <a:ext cx="10972800" cy="1025525"/>
          </a:xfrm>
        </p:spPr>
        <p:txBody>
          <a:bodyPr anchor="t"/>
          <a:lstStyle>
            <a:lvl1pPr>
              <a:defRPr sz="4000">
                <a:solidFill>
                  <a:srgbClr val="353436"/>
                </a:solidFill>
              </a:defRPr>
            </a:lvl1pPr>
          </a:lstStyle>
          <a:p>
            <a:r>
              <a:rPr lang="en-CA" dirty="0"/>
              <a:t>Click to insert title</a:t>
            </a:r>
            <a:endParaRPr lang="en-US" dirty="0"/>
          </a:p>
        </p:txBody>
      </p:sp>
      <p:sp>
        <p:nvSpPr>
          <p:cNvPr id="17" name="Text Placeholder 16"/>
          <p:cNvSpPr>
            <a:spLocks noGrp="1"/>
          </p:cNvSpPr>
          <p:nvPr>
            <p:ph type="body" sz="quarter" idx="10" hasCustomPrompt="1"/>
          </p:nvPr>
        </p:nvSpPr>
        <p:spPr>
          <a:xfrm>
            <a:off x="609600" y="3373438"/>
            <a:ext cx="10972800" cy="1198563"/>
          </a:xfrm>
        </p:spPr>
        <p:txBody>
          <a:bodyPr/>
          <a:lstStyle>
            <a:lvl1pPr marL="0" indent="0" algn="l">
              <a:buNone/>
              <a:defRPr sz="3333" baseline="0">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Click to insert stakeholder/event name</a:t>
            </a:r>
          </a:p>
          <a:p>
            <a:pPr lvl="0"/>
            <a:endParaRPr lang="en-CA" dirty="0"/>
          </a:p>
        </p:txBody>
      </p:sp>
      <p:sp>
        <p:nvSpPr>
          <p:cNvPr id="8" name="Text Placeholder 7"/>
          <p:cNvSpPr>
            <a:spLocks noGrp="1"/>
          </p:cNvSpPr>
          <p:nvPr>
            <p:ph type="body" sz="quarter" idx="12" hasCustomPrompt="1"/>
          </p:nvPr>
        </p:nvSpPr>
        <p:spPr>
          <a:xfrm>
            <a:off x="609600" y="4733638"/>
            <a:ext cx="10972800" cy="527475"/>
          </a:xfrm>
        </p:spPr>
        <p:txBody>
          <a:bodyPr/>
          <a:lstStyle>
            <a:lvl1pPr marL="0" indent="0">
              <a:buNone/>
              <a:defRPr baseline="0">
                <a:solidFill>
                  <a:srgbClr val="776E64"/>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insert speaker name, title, org</a:t>
            </a:r>
          </a:p>
        </p:txBody>
      </p:sp>
      <p:pic>
        <p:nvPicPr>
          <p:cNvPr id="9" name="Picture 8" descr="powerpoint_wsbc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5869" y="6358372"/>
            <a:ext cx="1536531" cy="299381"/>
          </a:xfrm>
          <a:prstGeom prst="rect">
            <a:avLst/>
          </a:prstGeom>
        </p:spPr>
      </p:pic>
      <p:sp>
        <p:nvSpPr>
          <p:cNvPr id="2" name="TextBox 1">
            <a:extLst>
              <a:ext uri="{FF2B5EF4-FFF2-40B4-BE49-F238E27FC236}">
                <a16:creationId xmlns:a16="http://schemas.microsoft.com/office/drawing/2014/main" xmlns="" id="{E83F53E1-5317-D543-9245-6608BDF54B58}"/>
              </a:ext>
            </a:extLst>
          </p:cNvPr>
          <p:cNvSpPr txBox="1"/>
          <p:nvPr/>
        </p:nvSpPr>
        <p:spPr>
          <a:xfrm>
            <a:off x="609601" y="6329459"/>
            <a:ext cx="3720699" cy="297454"/>
          </a:xfrm>
          <a:prstGeom prst="rect">
            <a:avLst/>
          </a:prstGeom>
          <a:noFill/>
        </p:spPr>
        <p:txBody>
          <a:bodyPr wrap="none" rtlCol="0">
            <a:spAutoFit/>
          </a:bodyPr>
          <a:lstStyle/>
          <a:p>
            <a:r>
              <a:rPr lang="en-US" sz="1333"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333" dirty="0" err="1">
                <a:solidFill>
                  <a:schemeClr val="bg1"/>
                </a:solidFill>
                <a:latin typeface="Verdana" panose="020B0604030504040204" pitchFamily="34" charset="0"/>
                <a:ea typeface="Verdana" panose="020B0604030504040204" pitchFamily="34" charset="0"/>
                <a:cs typeface="Verdana" panose="020B0604030504040204" pitchFamily="34" charset="0"/>
              </a:rPr>
              <a:t>WorkSafeBC</a:t>
            </a:r>
            <a:r>
              <a:rPr lang="en-US" sz="1333" dirty="0">
                <a:solidFill>
                  <a:schemeClr val="bg1"/>
                </a:solidFill>
                <a:latin typeface="Verdana" panose="020B0604030504040204" pitchFamily="34" charset="0"/>
                <a:ea typeface="Verdana" panose="020B0604030504040204" pitchFamily="34" charset="0"/>
                <a:cs typeface="Verdana" panose="020B0604030504040204" pitchFamily="34" charset="0"/>
              </a:rPr>
              <a:t> 2020. All rights reserved.</a:t>
            </a:r>
          </a:p>
        </p:txBody>
      </p:sp>
      <p:sp>
        <p:nvSpPr>
          <p:cNvPr id="10" name="Text Placeholder 7">
            <a:extLst>
              <a:ext uri="{FF2B5EF4-FFF2-40B4-BE49-F238E27FC236}">
                <a16:creationId xmlns:a16="http://schemas.microsoft.com/office/drawing/2014/main" xmlns="" id="{CF37B13E-9AFD-AF4F-B229-8BF46302FBE0}"/>
              </a:ext>
            </a:extLst>
          </p:cNvPr>
          <p:cNvSpPr>
            <a:spLocks noGrp="1"/>
          </p:cNvSpPr>
          <p:nvPr>
            <p:ph type="body" sz="quarter" idx="13" hasCustomPrompt="1"/>
          </p:nvPr>
        </p:nvSpPr>
        <p:spPr>
          <a:xfrm>
            <a:off x="609600" y="5356491"/>
            <a:ext cx="10972800" cy="527475"/>
          </a:xfrm>
        </p:spPr>
        <p:txBody>
          <a:bodyPr/>
          <a:lstStyle>
            <a:lvl1pPr marL="0" indent="0">
              <a:buNone/>
              <a:defRPr baseline="0">
                <a:solidFill>
                  <a:srgbClr val="776E64"/>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insert date</a:t>
            </a:r>
          </a:p>
        </p:txBody>
      </p:sp>
    </p:spTree>
    <p:extLst>
      <p:ext uri="{BB962C8B-B14F-4D97-AF65-F5344CB8AC3E}">
        <p14:creationId xmlns:p14="http://schemas.microsoft.com/office/powerpoint/2010/main" val="367635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Paragraph">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xmlns="" id="{1CEB4446-6F34-9D4D-9011-3AFF55A85EB2}"/>
              </a:ext>
            </a:extLst>
          </p:cNvPr>
          <p:cNvSpPr>
            <a:spLocks noGrp="1"/>
          </p:cNvSpPr>
          <p:nvPr>
            <p:ph type="title"/>
          </p:nvPr>
        </p:nvSpPr>
        <p:spPr bwMode="auto">
          <a:xfrm>
            <a:off x="609601" y="415976"/>
            <a:ext cx="10972800" cy="1025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dirty="0"/>
              <a:t>Click to insert title</a:t>
            </a:r>
            <a:endParaRPr lang="en-US" dirty="0"/>
          </a:p>
        </p:txBody>
      </p:sp>
      <p:sp>
        <p:nvSpPr>
          <p:cNvPr id="6" name="Text Placeholder 2">
            <a:extLst>
              <a:ext uri="{FF2B5EF4-FFF2-40B4-BE49-F238E27FC236}">
                <a16:creationId xmlns:a16="http://schemas.microsoft.com/office/drawing/2014/main" xmlns="" id="{8D61EEDC-FC23-EE4D-A720-A2E2B59CE735}"/>
              </a:ext>
            </a:extLst>
          </p:cNvPr>
          <p:cNvSpPr>
            <a:spLocks noGrp="1"/>
          </p:cNvSpPr>
          <p:nvPr>
            <p:ph idx="1" hasCustomPrompt="1"/>
          </p:nvPr>
        </p:nvSpPr>
        <p:spPr bwMode="auto">
          <a:xfrm>
            <a:off x="609600" y="1598952"/>
            <a:ext cx="10972800" cy="4776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spcBef>
                <a:spcPts val="0"/>
              </a:spcBef>
              <a:buNone/>
              <a:defRPr sz="2133"/>
            </a:lvl1pPr>
            <a:lvl2pPr marL="457189" indent="0">
              <a:buNone/>
              <a:defRPr/>
            </a:lvl2pPr>
            <a:lvl3pPr marL="914377" indent="0">
              <a:buNone/>
              <a:defRPr/>
            </a:lvl3pPr>
          </a:lstStyle>
          <a:p>
            <a:pPr lvl="0"/>
            <a:r>
              <a:rPr lang="en-US" dirty="0"/>
              <a:t>Click to insert paragraph</a:t>
            </a:r>
          </a:p>
        </p:txBody>
      </p:sp>
      <p:sp>
        <p:nvSpPr>
          <p:cNvPr id="7" name="Slide Number Placeholder 1">
            <a:extLst>
              <a:ext uri="{FF2B5EF4-FFF2-40B4-BE49-F238E27FC236}">
                <a16:creationId xmlns:a16="http://schemas.microsoft.com/office/drawing/2014/main" xmlns="" id="{31CB5953-87ED-E644-A2B6-08B92620E440}"/>
              </a:ext>
            </a:extLst>
          </p:cNvPr>
          <p:cNvSpPr>
            <a:spLocks noGrp="1"/>
          </p:cNvSpPr>
          <p:nvPr>
            <p:ph type="sldNum" sz="quarter" idx="4"/>
          </p:nvPr>
        </p:nvSpPr>
        <p:spPr>
          <a:xfrm>
            <a:off x="11702321" y="6473288"/>
            <a:ext cx="469743" cy="365125"/>
          </a:xfrm>
          <a:prstGeom prst="rect">
            <a:avLst/>
          </a:prstGeom>
        </p:spPr>
        <p:txBody>
          <a:bodyPr vert="horz" lIns="91440" tIns="45720" rIns="91440" bIns="45720" rtlCol="0" anchor="ctr"/>
          <a:lstStyle>
            <a:lvl1pPr algn="ctr">
              <a:defRPr sz="933">
                <a:solidFill>
                  <a:schemeClr val="tx1"/>
                </a:solidFill>
                <a:latin typeface="Verdana"/>
                <a:cs typeface="Verdana"/>
              </a:defRPr>
            </a:lvl1pPr>
          </a:lstStyle>
          <a:p>
            <a:fld id="{5D855D34-E11B-BE40-8E40-1CF69A63AE91}" type="slidenum">
              <a:rPr lang="en-US" smtClean="0"/>
              <a:pPr/>
              <a:t>‹#›</a:t>
            </a:fld>
            <a:endParaRPr lang="en-US" dirty="0"/>
          </a:p>
        </p:txBody>
      </p:sp>
    </p:spTree>
    <p:extLst>
      <p:ext uri="{BB962C8B-B14F-4D97-AF65-F5344CB8AC3E}">
        <p14:creationId xmlns:p14="http://schemas.microsoft.com/office/powerpoint/2010/main" val="26276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Bullet lis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xmlns="" id="{FCA5B9B0-A283-9943-93C4-D47D4583F768}"/>
              </a:ext>
            </a:extLst>
          </p:cNvPr>
          <p:cNvSpPr>
            <a:spLocks noGrp="1"/>
          </p:cNvSpPr>
          <p:nvPr>
            <p:ph type="title"/>
          </p:nvPr>
        </p:nvSpPr>
        <p:spPr bwMode="auto">
          <a:xfrm>
            <a:off x="609601" y="415976"/>
            <a:ext cx="10972800" cy="1025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dirty="0"/>
              <a:t>Click to insert title</a:t>
            </a:r>
            <a:endParaRPr lang="en-US" dirty="0"/>
          </a:p>
        </p:txBody>
      </p:sp>
      <p:sp>
        <p:nvSpPr>
          <p:cNvPr id="6" name="Text Placeholder 2">
            <a:extLst>
              <a:ext uri="{FF2B5EF4-FFF2-40B4-BE49-F238E27FC236}">
                <a16:creationId xmlns:a16="http://schemas.microsoft.com/office/drawing/2014/main" xmlns="" id="{8A87D148-6AAC-E84C-94D7-E886168106A7}"/>
              </a:ext>
            </a:extLst>
          </p:cNvPr>
          <p:cNvSpPr>
            <a:spLocks noGrp="1"/>
          </p:cNvSpPr>
          <p:nvPr>
            <p:ph idx="1"/>
          </p:nvPr>
        </p:nvSpPr>
        <p:spPr bwMode="auto">
          <a:xfrm>
            <a:off x="609600" y="1598952"/>
            <a:ext cx="10972800" cy="4776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nSpc>
                <a:spcPct val="120000"/>
              </a:lnSpc>
              <a:spcBef>
                <a:spcPts val="0"/>
              </a:spcBef>
              <a:spcAft>
                <a:spcPts val="800"/>
              </a:spcAft>
              <a:defRPr sz="2133"/>
            </a:lvl1pPr>
            <a:lvl2pPr>
              <a:lnSpc>
                <a:spcPct val="120000"/>
              </a:lnSpc>
              <a:spcBef>
                <a:spcPts val="0"/>
              </a:spcBef>
              <a:spcAft>
                <a:spcPts val="800"/>
              </a:spcAft>
              <a:defRPr sz="1867"/>
            </a:lvl2pPr>
            <a:lvl3pPr>
              <a:lnSpc>
                <a:spcPct val="120000"/>
              </a:lnSpc>
              <a:spcBef>
                <a:spcPts val="0"/>
              </a:spcBef>
              <a:spcAft>
                <a:spcPts val="800"/>
              </a:spcAft>
              <a:defRPr sz="1600"/>
            </a:lvl3pPr>
          </a:lstStyle>
          <a:p>
            <a:pPr lvl="0"/>
            <a:r>
              <a:rPr lang="en-US" dirty="0"/>
              <a:t>Click to insert list</a:t>
            </a:r>
          </a:p>
          <a:p>
            <a:pPr lvl="1"/>
            <a:r>
              <a:rPr lang="en-US" dirty="0"/>
              <a:t>Second level</a:t>
            </a:r>
          </a:p>
          <a:p>
            <a:pPr lvl="2"/>
            <a:r>
              <a:rPr lang="en-US" dirty="0"/>
              <a:t>Third level</a:t>
            </a:r>
          </a:p>
        </p:txBody>
      </p:sp>
      <p:sp>
        <p:nvSpPr>
          <p:cNvPr id="8" name="Slide Number Placeholder 1">
            <a:extLst>
              <a:ext uri="{FF2B5EF4-FFF2-40B4-BE49-F238E27FC236}">
                <a16:creationId xmlns:a16="http://schemas.microsoft.com/office/drawing/2014/main" xmlns="" id="{AB860917-095B-3643-A310-BB33C5D8A683}"/>
              </a:ext>
            </a:extLst>
          </p:cNvPr>
          <p:cNvSpPr>
            <a:spLocks noGrp="1"/>
          </p:cNvSpPr>
          <p:nvPr>
            <p:ph type="sldNum" sz="quarter" idx="4"/>
          </p:nvPr>
        </p:nvSpPr>
        <p:spPr>
          <a:xfrm>
            <a:off x="11702321" y="6473288"/>
            <a:ext cx="469743" cy="365125"/>
          </a:xfrm>
          <a:prstGeom prst="rect">
            <a:avLst/>
          </a:prstGeom>
        </p:spPr>
        <p:txBody>
          <a:bodyPr vert="horz" lIns="91440" tIns="45720" rIns="91440" bIns="45720" rtlCol="0" anchor="ctr"/>
          <a:lstStyle>
            <a:lvl1pPr algn="ctr">
              <a:defRPr sz="933">
                <a:solidFill>
                  <a:schemeClr val="tx1"/>
                </a:solidFill>
                <a:latin typeface="Verdana"/>
                <a:cs typeface="Verdana"/>
              </a:defRPr>
            </a:lvl1pPr>
          </a:lstStyle>
          <a:p>
            <a:fld id="{5D855D34-E11B-BE40-8E40-1CF69A63AE91}" type="slidenum">
              <a:rPr lang="en-US" smtClean="0"/>
              <a:pPr/>
              <a:t>‹#›</a:t>
            </a:fld>
            <a:endParaRPr lang="en-US" dirty="0"/>
          </a:p>
        </p:txBody>
      </p:sp>
    </p:spTree>
    <p:extLst>
      <p:ext uri="{BB962C8B-B14F-4D97-AF65-F5344CB8AC3E}">
        <p14:creationId xmlns:p14="http://schemas.microsoft.com/office/powerpoint/2010/main" val="246891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B429268-4E3A-4036-A414-C994B33BD4F8}" type="datetimeFigureOut">
              <a:rPr lang="en-CA" smtClean="0"/>
              <a:t>2020-05-15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B5F733-7339-4A68-BD8A-DAF6A6CF611D}" type="slidenum">
              <a:rPr lang="en-CA" smtClean="0"/>
              <a:t>‹#›</a:t>
            </a:fld>
            <a:endParaRPr lang="en-CA"/>
          </a:p>
        </p:txBody>
      </p:sp>
    </p:spTree>
    <p:extLst>
      <p:ext uri="{BB962C8B-B14F-4D97-AF65-F5344CB8AC3E}">
        <p14:creationId xmlns:p14="http://schemas.microsoft.com/office/powerpoint/2010/main" val="311933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ragraph">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xmlns="" id="{1CEB4446-6F34-9D4D-9011-3AFF55A85EB2}"/>
              </a:ext>
            </a:extLst>
          </p:cNvPr>
          <p:cNvSpPr>
            <a:spLocks noGrp="1"/>
          </p:cNvSpPr>
          <p:nvPr>
            <p:ph type="title"/>
          </p:nvPr>
        </p:nvSpPr>
        <p:spPr bwMode="auto">
          <a:xfrm>
            <a:off x="609601" y="415976"/>
            <a:ext cx="10972800" cy="1025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6" name="Text Placeholder 2">
            <a:extLst>
              <a:ext uri="{FF2B5EF4-FFF2-40B4-BE49-F238E27FC236}">
                <a16:creationId xmlns:a16="http://schemas.microsoft.com/office/drawing/2014/main" xmlns="" id="{8D61EEDC-FC23-EE4D-A720-A2E2B59CE735}"/>
              </a:ext>
            </a:extLst>
          </p:cNvPr>
          <p:cNvSpPr>
            <a:spLocks noGrp="1"/>
          </p:cNvSpPr>
          <p:nvPr>
            <p:ph idx="1" hasCustomPrompt="1"/>
          </p:nvPr>
        </p:nvSpPr>
        <p:spPr bwMode="auto">
          <a:xfrm>
            <a:off x="609600" y="1598952"/>
            <a:ext cx="10972800" cy="4776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spcBef>
                <a:spcPts val="0"/>
              </a:spcBef>
              <a:buNone/>
              <a:defRPr sz="2133"/>
            </a:lvl1pPr>
            <a:lvl2pPr marL="457189" indent="0">
              <a:buNone/>
              <a:defRPr/>
            </a:lvl2pPr>
            <a:lvl3pPr marL="914377" indent="0">
              <a:buNone/>
              <a:defRPr/>
            </a:lvl3pPr>
          </a:lstStyle>
          <a:p>
            <a:pPr lvl="0"/>
            <a:r>
              <a:rPr lang="en-US" dirty="0"/>
              <a:t>Click to insert paragraph</a:t>
            </a:r>
          </a:p>
        </p:txBody>
      </p:sp>
      <p:sp>
        <p:nvSpPr>
          <p:cNvPr id="7" name="Slide Number Placeholder 1">
            <a:extLst>
              <a:ext uri="{FF2B5EF4-FFF2-40B4-BE49-F238E27FC236}">
                <a16:creationId xmlns:a16="http://schemas.microsoft.com/office/drawing/2014/main" xmlns="" id="{31CB5953-87ED-E644-A2B6-08B92620E440}"/>
              </a:ext>
            </a:extLst>
          </p:cNvPr>
          <p:cNvSpPr>
            <a:spLocks noGrp="1"/>
          </p:cNvSpPr>
          <p:nvPr>
            <p:ph type="sldNum" sz="quarter" idx="4"/>
          </p:nvPr>
        </p:nvSpPr>
        <p:spPr>
          <a:xfrm>
            <a:off x="11702321" y="6473288"/>
            <a:ext cx="469743" cy="365125"/>
          </a:xfrm>
          <a:prstGeom prst="rect">
            <a:avLst/>
          </a:prstGeom>
        </p:spPr>
        <p:txBody>
          <a:bodyPr vert="horz" lIns="91440" tIns="45720" rIns="91440" bIns="45720" rtlCol="0" anchor="ctr"/>
          <a:lstStyle>
            <a:lvl1pPr algn="ctr">
              <a:defRPr sz="933">
                <a:solidFill>
                  <a:schemeClr val="tx1"/>
                </a:solidFill>
                <a:latin typeface="Verdana"/>
                <a:cs typeface="Verdana"/>
              </a:defRPr>
            </a:lvl1pPr>
          </a:lstStyle>
          <a:p>
            <a:fld id="{5D855D34-E11B-BE40-8E40-1CF69A63AE91}" type="slidenum">
              <a:rPr lang="en-US" smtClean="0"/>
              <a:pPr/>
              <a:t>‹#›</a:t>
            </a:fld>
            <a:endParaRPr lang="en-US" dirty="0"/>
          </a:p>
        </p:txBody>
      </p:sp>
    </p:spTree>
    <p:extLst>
      <p:ext uri="{BB962C8B-B14F-4D97-AF65-F5344CB8AC3E}">
        <p14:creationId xmlns:p14="http://schemas.microsoft.com/office/powerpoint/2010/main" val="20304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Bullet lis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xmlns="" id="{FCA5B9B0-A283-9943-93C4-D47D4583F768}"/>
              </a:ext>
            </a:extLst>
          </p:cNvPr>
          <p:cNvSpPr>
            <a:spLocks noGrp="1"/>
          </p:cNvSpPr>
          <p:nvPr>
            <p:ph type="title"/>
          </p:nvPr>
        </p:nvSpPr>
        <p:spPr bwMode="auto">
          <a:xfrm>
            <a:off x="609601" y="415976"/>
            <a:ext cx="10972800" cy="1025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6" name="Text Placeholder 2">
            <a:extLst>
              <a:ext uri="{FF2B5EF4-FFF2-40B4-BE49-F238E27FC236}">
                <a16:creationId xmlns:a16="http://schemas.microsoft.com/office/drawing/2014/main" xmlns="" id="{8A87D148-6AAC-E84C-94D7-E886168106A7}"/>
              </a:ext>
            </a:extLst>
          </p:cNvPr>
          <p:cNvSpPr>
            <a:spLocks noGrp="1"/>
          </p:cNvSpPr>
          <p:nvPr>
            <p:ph idx="1"/>
          </p:nvPr>
        </p:nvSpPr>
        <p:spPr bwMode="auto">
          <a:xfrm>
            <a:off x="609600" y="1598952"/>
            <a:ext cx="10972800" cy="4776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nSpc>
                <a:spcPct val="120000"/>
              </a:lnSpc>
              <a:spcBef>
                <a:spcPts val="0"/>
              </a:spcBef>
              <a:spcAft>
                <a:spcPts val="800"/>
              </a:spcAft>
              <a:defRPr sz="2133"/>
            </a:lvl1pPr>
            <a:lvl2pPr>
              <a:lnSpc>
                <a:spcPct val="120000"/>
              </a:lnSpc>
              <a:spcBef>
                <a:spcPts val="0"/>
              </a:spcBef>
              <a:spcAft>
                <a:spcPts val="800"/>
              </a:spcAft>
              <a:defRPr sz="1867"/>
            </a:lvl2pPr>
            <a:lvl3pPr>
              <a:lnSpc>
                <a:spcPct val="120000"/>
              </a:lnSpc>
              <a:spcBef>
                <a:spcPts val="0"/>
              </a:spcBef>
              <a:spcAft>
                <a:spcPts val="800"/>
              </a:spcAft>
              <a:defRPr sz="1600"/>
            </a:lvl3pPr>
          </a:lstStyle>
          <a:p>
            <a:pPr lvl="0"/>
            <a:r>
              <a:rPr lang="en-US"/>
              <a:t>Edit Master text styles</a:t>
            </a:r>
          </a:p>
          <a:p>
            <a:pPr lvl="1"/>
            <a:r>
              <a:rPr lang="en-US"/>
              <a:t>Second level</a:t>
            </a:r>
          </a:p>
          <a:p>
            <a:pPr lvl="2"/>
            <a:r>
              <a:rPr lang="en-US"/>
              <a:t>Third level</a:t>
            </a:r>
          </a:p>
        </p:txBody>
      </p:sp>
      <p:sp>
        <p:nvSpPr>
          <p:cNvPr id="8" name="Slide Number Placeholder 1">
            <a:extLst>
              <a:ext uri="{FF2B5EF4-FFF2-40B4-BE49-F238E27FC236}">
                <a16:creationId xmlns:a16="http://schemas.microsoft.com/office/drawing/2014/main" xmlns="" id="{AB860917-095B-3643-A310-BB33C5D8A683}"/>
              </a:ext>
            </a:extLst>
          </p:cNvPr>
          <p:cNvSpPr>
            <a:spLocks noGrp="1"/>
          </p:cNvSpPr>
          <p:nvPr>
            <p:ph type="sldNum" sz="quarter" idx="4"/>
          </p:nvPr>
        </p:nvSpPr>
        <p:spPr>
          <a:xfrm>
            <a:off x="11702321" y="6473288"/>
            <a:ext cx="469743" cy="365125"/>
          </a:xfrm>
          <a:prstGeom prst="rect">
            <a:avLst/>
          </a:prstGeom>
        </p:spPr>
        <p:txBody>
          <a:bodyPr vert="horz" lIns="91440" tIns="45720" rIns="91440" bIns="45720" rtlCol="0" anchor="ctr"/>
          <a:lstStyle>
            <a:lvl1pPr algn="ctr">
              <a:defRPr sz="933">
                <a:solidFill>
                  <a:schemeClr val="tx1"/>
                </a:solidFill>
                <a:latin typeface="Verdana"/>
                <a:cs typeface="Verdana"/>
              </a:defRPr>
            </a:lvl1pPr>
          </a:lstStyle>
          <a:p>
            <a:fld id="{5D855D34-E11B-BE40-8E40-1CF69A63AE91}" type="slidenum">
              <a:rPr lang="en-US" smtClean="0"/>
              <a:pPr/>
              <a:t>‹#›</a:t>
            </a:fld>
            <a:endParaRPr lang="en-US" dirty="0"/>
          </a:p>
        </p:txBody>
      </p:sp>
    </p:spTree>
    <p:extLst>
      <p:ext uri="{BB962C8B-B14F-4D97-AF65-F5344CB8AC3E}">
        <p14:creationId xmlns:p14="http://schemas.microsoft.com/office/powerpoint/2010/main" val="48094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xmlns="" id="{6C491181-49B4-EE4C-97CD-809F183A5422}"/>
              </a:ext>
            </a:extLst>
          </p:cNvPr>
          <p:cNvSpPr>
            <a:spLocks noGrp="1"/>
          </p:cNvSpPr>
          <p:nvPr>
            <p:ph type="title"/>
          </p:nvPr>
        </p:nvSpPr>
        <p:spPr bwMode="auto">
          <a:xfrm>
            <a:off x="609601" y="415976"/>
            <a:ext cx="10972800" cy="1025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 name="Slide Number Placeholder 1">
            <a:extLst>
              <a:ext uri="{FF2B5EF4-FFF2-40B4-BE49-F238E27FC236}">
                <a16:creationId xmlns:a16="http://schemas.microsoft.com/office/drawing/2014/main" xmlns="" id="{A35F9614-D76D-9947-A470-4185C3563760}"/>
              </a:ext>
            </a:extLst>
          </p:cNvPr>
          <p:cNvSpPr>
            <a:spLocks noGrp="1"/>
          </p:cNvSpPr>
          <p:nvPr>
            <p:ph type="sldNum" sz="quarter" idx="4"/>
          </p:nvPr>
        </p:nvSpPr>
        <p:spPr>
          <a:xfrm>
            <a:off x="11702321" y="6473288"/>
            <a:ext cx="469743" cy="365125"/>
          </a:xfrm>
          <a:prstGeom prst="rect">
            <a:avLst/>
          </a:prstGeom>
        </p:spPr>
        <p:txBody>
          <a:bodyPr vert="horz" lIns="91440" tIns="45720" rIns="91440" bIns="45720" rtlCol="0" anchor="ctr"/>
          <a:lstStyle>
            <a:lvl1pPr algn="ctr">
              <a:defRPr sz="933">
                <a:solidFill>
                  <a:schemeClr val="tx1"/>
                </a:solidFill>
                <a:latin typeface="Verdana"/>
                <a:cs typeface="Verdana"/>
              </a:defRPr>
            </a:lvl1pPr>
          </a:lstStyle>
          <a:p>
            <a:fld id="{68B5F733-7339-4A68-BD8A-DAF6A6CF611D}" type="slidenum">
              <a:rPr lang="en-CA" smtClean="0"/>
              <a:t>‹#›</a:t>
            </a:fld>
            <a:endParaRPr lang="en-CA"/>
          </a:p>
        </p:txBody>
      </p:sp>
    </p:spTree>
    <p:extLst>
      <p:ext uri="{BB962C8B-B14F-4D97-AF65-F5344CB8AC3E}">
        <p14:creationId xmlns:p14="http://schemas.microsoft.com/office/powerpoint/2010/main" val="273363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slide 1">
    <p:bg>
      <p:bgPr>
        <a:solidFill>
          <a:schemeClr val="accent1"/>
        </a:solidFill>
        <a:effectLst/>
      </p:bgPr>
    </p:bg>
    <p:spTree>
      <p:nvGrpSpPr>
        <p:cNvPr id="1" name=""/>
        <p:cNvGrpSpPr/>
        <p:nvPr/>
      </p:nvGrpSpPr>
      <p:grpSpPr>
        <a:xfrm>
          <a:off x="0" y="0"/>
          <a:ext cx="0" cy="0"/>
          <a:chOff x="0" y="0"/>
          <a:chExt cx="0" cy="0"/>
        </a:xfrm>
      </p:grpSpPr>
      <p:sp>
        <p:nvSpPr>
          <p:cNvPr id="5" name="Rounded Rectangle 4"/>
          <p:cNvSpPr/>
          <p:nvPr/>
        </p:nvSpPr>
        <p:spPr>
          <a:xfrm>
            <a:off x="406400" y="304800"/>
            <a:ext cx="11379200" cy="6248400"/>
          </a:xfrm>
          <a:prstGeom prst="roundRect">
            <a:avLst>
              <a:gd name="adj" fmla="val 12468"/>
            </a:avLst>
          </a:prstGeom>
          <a:noFill/>
          <a:ln w="88900" cmpd="sng">
            <a:solidFill>
              <a:schemeClr val="bg1"/>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00"/>
          </a:p>
        </p:txBody>
      </p:sp>
      <p:sp>
        <p:nvSpPr>
          <p:cNvPr id="4" name="Title 3"/>
          <p:cNvSpPr>
            <a:spLocks noGrp="1"/>
          </p:cNvSpPr>
          <p:nvPr>
            <p:ph type="title" hasCustomPrompt="1"/>
          </p:nvPr>
        </p:nvSpPr>
        <p:spPr>
          <a:xfrm>
            <a:off x="3119669" y="4653136"/>
            <a:ext cx="8281888" cy="1025525"/>
          </a:xfrm>
        </p:spPr>
        <p:txBody>
          <a:bodyPr/>
          <a:lstStyle>
            <a:lvl1pPr algn="r">
              <a:defRPr sz="3333" baseline="0">
                <a:solidFill>
                  <a:schemeClr val="bg1"/>
                </a:solidFill>
              </a:defRPr>
            </a:lvl1pPr>
          </a:lstStyle>
          <a:p>
            <a:r>
              <a:rPr lang="en-CA" dirty="0"/>
              <a:t>Click to insert section title</a:t>
            </a:r>
            <a:endParaRPr lang="en-US" dirty="0"/>
          </a:p>
        </p:txBody>
      </p:sp>
    </p:spTree>
    <p:extLst>
      <p:ext uri="{BB962C8B-B14F-4D97-AF65-F5344CB8AC3E}">
        <p14:creationId xmlns:p14="http://schemas.microsoft.com/office/powerpoint/2010/main" val="397017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slide 2">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406400" y="304800"/>
            <a:ext cx="11379200" cy="6248400"/>
          </a:xfrm>
          <a:prstGeom prst="roundRect">
            <a:avLst>
              <a:gd name="adj" fmla="val 10739"/>
            </a:avLst>
          </a:prstGeom>
          <a:noFill/>
          <a:ln w="88900" cmpd="sng">
            <a:solidFill>
              <a:schemeClr val="accent1"/>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00"/>
          </a:p>
        </p:txBody>
      </p:sp>
      <p:sp>
        <p:nvSpPr>
          <p:cNvPr id="4" name="Title 3"/>
          <p:cNvSpPr>
            <a:spLocks noGrp="1"/>
          </p:cNvSpPr>
          <p:nvPr>
            <p:ph type="title" hasCustomPrompt="1"/>
          </p:nvPr>
        </p:nvSpPr>
        <p:spPr>
          <a:xfrm>
            <a:off x="3119669" y="4653136"/>
            <a:ext cx="8281888" cy="1025525"/>
          </a:xfrm>
        </p:spPr>
        <p:txBody>
          <a:bodyPr/>
          <a:lstStyle>
            <a:lvl1pPr algn="r">
              <a:defRPr sz="3333" baseline="0">
                <a:solidFill>
                  <a:schemeClr val="accent1"/>
                </a:solidFill>
              </a:defRPr>
            </a:lvl1pPr>
          </a:lstStyle>
          <a:p>
            <a:r>
              <a:rPr lang="en-CA" dirty="0"/>
              <a:t>Click to insert section title</a:t>
            </a:r>
            <a:endParaRPr lang="en-US" dirty="0"/>
          </a:p>
        </p:txBody>
      </p:sp>
    </p:spTree>
    <p:extLst>
      <p:ext uri="{BB962C8B-B14F-4D97-AF65-F5344CB8AC3E}">
        <p14:creationId xmlns:p14="http://schemas.microsoft.com/office/powerpoint/2010/main" val="275136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p:cSld name="Title, Bullet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556789"/>
            <a:ext cx="10972800" cy="802756"/>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0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225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225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225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225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3300" b="0" i="0" u="none" strike="noStrike" cap="none">
                <a:solidFill>
                  <a:srgbClr val="6A3433"/>
                </a:solidFill>
                <a:latin typeface="Calibri"/>
                <a:ea typeface="Calibri"/>
                <a:cs typeface="Calibri"/>
                <a:sym typeface="Calibri"/>
              </a:defRPr>
            </a:lvl6pPr>
            <a:lvl7pPr marR="0" lvl="6" algn="l" rtl="0">
              <a:spcBef>
                <a:spcPts val="0"/>
              </a:spcBef>
              <a:spcAft>
                <a:spcPts val="0"/>
              </a:spcAft>
              <a:buSzPts val="1400"/>
              <a:buNone/>
              <a:defRPr sz="3300" b="0" i="0" u="none" strike="noStrike" cap="none">
                <a:solidFill>
                  <a:srgbClr val="6A3433"/>
                </a:solidFill>
                <a:latin typeface="Calibri"/>
                <a:ea typeface="Calibri"/>
                <a:cs typeface="Calibri"/>
                <a:sym typeface="Calibri"/>
              </a:defRPr>
            </a:lvl7pPr>
            <a:lvl8pPr marR="0" lvl="7" algn="l" rtl="0">
              <a:spcBef>
                <a:spcPts val="0"/>
              </a:spcBef>
              <a:spcAft>
                <a:spcPts val="0"/>
              </a:spcAft>
              <a:buSzPts val="1400"/>
              <a:buNone/>
              <a:defRPr sz="3300" b="0" i="0" u="none" strike="noStrike" cap="none">
                <a:solidFill>
                  <a:srgbClr val="6A3433"/>
                </a:solidFill>
                <a:latin typeface="Calibri"/>
                <a:ea typeface="Calibri"/>
                <a:cs typeface="Calibri"/>
                <a:sym typeface="Calibri"/>
              </a:defRPr>
            </a:lvl8pPr>
            <a:lvl9pPr marR="0" lvl="8" algn="l" rtl="0">
              <a:spcBef>
                <a:spcPts val="0"/>
              </a:spcBef>
              <a:spcAft>
                <a:spcPts val="0"/>
              </a:spcAft>
              <a:buSzPts val="1400"/>
              <a:buNone/>
              <a:defRPr sz="3300" b="0" i="0" u="none" strike="noStrike" cap="none">
                <a:solidFill>
                  <a:srgbClr val="6A3433"/>
                </a:solidFill>
                <a:latin typeface="Calibri"/>
                <a:ea typeface="Calibri"/>
                <a:cs typeface="Calibri"/>
                <a:sym typeface="Calibri"/>
              </a:defRPr>
            </a:lvl9pPr>
          </a:lstStyle>
          <a:p>
            <a:r>
              <a:rPr lang="en-US"/>
              <a:t>Click to edit Master title style</a:t>
            </a:r>
            <a:endParaRPr dirty="0"/>
          </a:p>
        </p:txBody>
      </p:sp>
      <p:sp>
        <p:nvSpPr>
          <p:cNvPr id="23" name="Shape 23"/>
          <p:cNvSpPr txBox="1">
            <a:spLocks noGrp="1"/>
          </p:cNvSpPr>
          <p:nvPr>
            <p:ph type="sldNum" idx="12"/>
          </p:nvPr>
        </p:nvSpPr>
        <p:spPr>
          <a:xfrm>
            <a:off x="11521019" y="6462716"/>
            <a:ext cx="6201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675" b="0" i="0" u="none" strike="noStrike" cap="none">
                <a:solidFill>
                  <a:schemeClr val="dk1"/>
                </a:solidFill>
                <a:latin typeface="Verdana"/>
                <a:ea typeface="Verdana"/>
                <a:cs typeface="Verdana"/>
                <a:sym typeface="Verdana"/>
              </a:defRPr>
            </a:lvl1pPr>
            <a:lvl2pPr marL="0" marR="0" lvl="1" indent="0" algn="ctr" rtl="0">
              <a:spcBef>
                <a:spcPts val="0"/>
              </a:spcBef>
              <a:spcAft>
                <a:spcPts val="0"/>
              </a:spcAft>
              <a:buNone/>
              <a:defRPr sz="675" b="0" i="0" u="none" strike="noStrike" cap="none">
                <a:solidFill>
                  <a:schemeClr val="dk1"/>
                </a:solidFill>
                <a:latin typeface="Verdana"/>
                <a:ea typeface="Verdana"/>
                <a:cs typeface="Verdana"/>
                <a:sym typeface="Verdana"/>
              </a:defRPr>
            </a:lvl2pPr>
            <a:lvl3pPr marL="0" marR="0" lvl="2" indent="0" algn="ctr" rtl="0">
              <a:spcBef>
                <a:spcPts val="0"/>
              </a:spcBef>
              <a:spcAft>
                <a:spcPts val="0"/>
              </a:spcAft>
              <a:buNone/>
              <a:defRPr sz="675" b="0" i="0" u="none" strike="noStrike" cap="none">
                <a:solidFill>
                  <a:schemeClr val="dk1"/>
                </a:solidFill>
                <a:latin typeface="Verdana"/>
                <a:ea typeface="Verdana"/>
                <a:cs typeface="Verdana"/>
                <a:sym typeface="Verdana"/>
              </a:defRPr>
            </a:lvl3pPr>
            <a:lvl4pPr marL="0" marR="0" lvl="3" indent="0" algn="ctr" rtl="0">
              <a:spcBef>
                <a:spcPts val="0"/>
              </a:spcBef>
              <a:spcAft>
                <a:spcPts val="0"/>
              </a:spcAft>
              <a:buNone/>
              <a:defRPr sz="675" b="0" i="0" u="none" strike="noStrike" cap="none">
                <a:solidFill>
                  <a:schemeClr val="dk1"/>
                </a:solidFill>
                <a:latin typeface="Verdana"/>
                <a:ea typeface="Verdana"/>
                <a:cs typeface="Verdana"/>
                <a:sym typeface="Verdana"/>
              </a:defRPr>
            </a:lvl4pPr>
            <a:lvl5pPr marL="0" marR="0" lvl="4" indent="0" algn="ctr" rtl="0">
              <a:spcBef>
                <a:spcPts val="0"/>
              </a:spcBef>
              <a:spcAft>
                <a:spcPts val="0"/>
              </a:spcAft>
              <a:buNone/>
              <a:defRPr sz="675" b="0" i="0" u="none" strike="noStrike" cap="none">
                <a:solidFill>
                  <a:schemeClr val="dk1"/>
                </a:solidFill>
                <a:latin typeface="Verdana"/>
                <a:ea typeface="Verdana"/>
                <a:cs typeface="Verdana"/>
                <a:sym typeface="Verdana"/>
              </a:defRPr>
            </a:lvl5pPr>
            <a:lvl6pPr marL="0" marR="0" lvl="5" indent="0" algn="ctr" rtl="0">
              <a:spcBef>
                <a:spcPts val="0"/>
              </a:spcBef>
              <a:spcAft>
                <a:spcPts val="0"/>
              </a:spcAft>
              <a:buNone/>
              <a:defRPr sz="675" b="0" i="0" u="none" strike="noStrike" cap="none">
                <a:solidFill>
                  <a:schemeClr val="dk1"/>
                </a:solidFill>
                <a:latin typeface="Verdana"/>
                <a:ea typeface="Verdana"/>
                <a:cs typeface="Verdana"/>
                <a:sym typeface="Verdana"/>
              </a:defRPr>
            </a:lvl6pPr>
            <a:lvl7pPr marL="0" marR="0" lvl="6" indent="0" algn="ctr" rtl="0">
              <a:spcBef>
                <a:spcPts val="0"/>
              </a:spcBef>
              <a:spcAft>
                <a:spcPts val="0"/>
              </a:spcAft>
              <a:buNone/>
              <a:defRPr sz="675" b="0" i="0" u="none" strike="noStrike" cap="none">
                <a:solidFill>
                  <a:schemeClr val="dk1"/>
                </a:solidFill>
                <a:latin typeface="Verdana"/>
                <a:ea typeface="Verdana"/>
                <a:cs typeface="Verdana"/>
                <a:sym typeface="Verdana"/>
              </a:defRPr>
            </a:lvl7pPr>
            <a:lvl8pPr marL="0" marR="0" lvl="7" indent="0" algn="ctr" rtl="0">
              <a:spcBef>
                <a:spcPts val="0"/>
              </a:spcBef>
              <a:spcAft>
                <a:spcPts val="0"/>
              </a:spcAft>
              <a:buNone/>
              <a:defRPr sz="675" b="0" i="0" u="none" strike="noStrike" cap="none">
                <a:solidFill>
                  <a:schemeClr val="dk1"/>
                </a:solidFill>
                <a:latin typeface="Verdana"/>
                <a:ea typeface="Verdana"/>
                <a:cs typeface="Verdana"/>
                <a:sym typeface="Verdana"/>
              </a:defRPr>
            </a:lvl8pPr>
            <a:lvl9pPr marL="0" marR="0" lvl="8" indent="0" algn="ctr" rtl="0">
              <a:spcBef>
                <a:spcPts val="0"/>
              </a:spcBef>
              <a:spcAft>
                <a:spcPts val="0"/>
              </a:spcAft>
              <a:buNone/>
              <a:defRPr sz="675" b="0" i="0" u="none" strike="noStrike" cap="none">
                <a:solidFill>
                  <a:schemeClr val="dk1"/>
                </a:solidFill>
                <a:latin typeface="Verdana"/>
                <a:ea typeface="Verdana"/>
                <a:cs typeface="Verdana"/>
                <a:sym typeface="Verdana"/>
              </a:defRPr>
            </a:lvl9pPr>
          </a:lstStyle>
          <a:p>
            <a:fld id="{68B5F733-7339-4A68-BD8A-DAF6A6CF611D}" type="slidenum">
              <a:rPr lang="en-CA" smtClean="0"/>
              <a:t>‹#›</a:t>
            </a:fld>
            <a:endParaRPr lang="en-CA"/>
          </a:p>
        </p:txBody>
      </p:sp>
      <p:sp>
        <p:nvSpPr>
          <p:cNvPr id="24" name="Shape 24"/>
          <p:cNvSpPr txBox="1">
            <a:spLocks noGrp="1"/>
          </p:cNvSpPr>
          <p:nvPr>
            <p:ph type="body" idx="1"/>
          </p:nvPr>
        </p:nvSpPr>
        <p:spPr>
          <a:xfrm>
            <a:off x="609600" y="1488559"/>
            <a:ext cx="10972800" cy="4763385"/>
          </a:xfrm>
          <a:prstGeom prst="rect">
            <a:avLst/>
          </a:prstGeom>
          <a:noFill/>
          <a:ln>
            <a:noFill/>
          </a:ln>
        </p:spPr>
        <p:txBody>
          <a:bodyPr spcFirstLastPara="1" wrap="square" lIns="91425" tIns="91425" rIns="91425" bIns="91425" anchor="t" anchorCtr="0"/>
          <a:lstStyle>
            <a:lvl1pPr marL="182563" marR="0" lvl="0" indent="-182563" algn="l" rtl="0">
              <a:lnSpc>
                <a:spcPct val="120000"/>
              </a:lnSpc>
              <a:spcBef>
                <a:spcPts val="0"/>
              </a:spcBef>
              <a:spcAft>
                <a:spcPts val="0"/>
              </a:spcAft>
              <a:buClr>
                <a:schemeClr val="accent1"/>
              </a:buClr>
              <a:buSzPts val="1800"/>
              <a:buFont typeface="Arial"/>
              <a:buChar char="•"/>
              <a:tabLst/>
              <a:defRPr sz="1800" b="0" i="0" u="none" strike="noStrike" cap="none">
                <a:solidFill>
                  <a:schemeClr val="dk1"/>
                </a:solidFill>
                <a:latin typeface="Verdana"/>
                <a:ea typeface="Verdana"/>
                <a:cs typeface="Verdana"/>
                <a:sym typeface="Verdana"/>
              </a:defRPr>
            </a:lvl1pPr>
            <a:lvl2pPr marL="914400" marR="0" lvl="1" indent="-330200" algn="l" rtl="0">
              <a:lnSpc>
                <a:spcPct val="120000"/>
              </a:lnSpc>
              <a:spcBef>
                <a:spcPts val="600"/>
              </a:spcBef>
              <a:spcAft>
                <a:spcPts val="0"/>
              </a:spcAft>
              <a:buClr>
                <a:schemeClr val="accent2"/>
              </a:buClr>
              <a:buSzPts val="1600"/>
              <a:buFont typeface="Arial"/>
              <a:buChar char="•"/>
              <a:defRPr sz="1600" b="0" i="0" u="none" strike="noStrike" cap="none">
                <a:solidFill>
                  <a:schemeClr val="dk1"/>
                </a:solidFill>
                <a:latin typeface="Verdana"/>
                <a:ea typeface="Verdana"/>
                <a:cs typeface="Verdana"/>
                <a:sym typeface="Verdana"/>
              </a:defRPr>
            </a:lvl2pPr>
            <a:lvl3pPr marL="1371600" marR="0" lvl="2" indent="-317500" algn="l" rtl="0">
              <a:lnSpc>
                <a:spcPct val="120000"/>
              </a:lnSpc>
              <a:spcBef>
                <a:spcPts val="600"/>
              </a:spcBef>
              <a:spcAft>
                <a:spcPts val="0"/>
              </a:spcAft>
              <a:buClr>
                <a:schemeClr val="dk2"/>
              </a:buClr>
              <a:buSzPts val="1400"/>
              <a:buFont typeface="Arial"/>
              <a:buChar char="•"/>
              <a:defRPr sz="1400" b="0" i="0" u="none" strike="noStrike" cap="none">
                <a:solidFill>
                  <a:schemeClr val="dk1"/>
                </a:solidFill>
                <a:latin typeface="Verdana"/>
                <a:ea typeface="Verdana"/>
                <a:cs typeface="Verdana"/>
                <a:sym typeface="Verdana"/>
              </a:defRPr>
            </a:lvl3pPr>
            <a:lvl4pPr marL="1828800" marR="0" lvl="3" indent="-304800" algn="l" rtl="0">
              <a:lnSpc>
                <a:spcPct val="120000"/>
              </a:lnSpc>
              <a:spcBef>
                <a:spcPts val="600"/>
              </a:spcBef>
              <a:spcAft>
                <a:spcPts val="0"/>
              </a:spcAft>
              <a:buClr>
                <a:schemeClr val="accent1"/>
              </a:buClr>
              <a:buSzPts val="1200"/>
              <a:buFont typeface="Arial"/>
              <a:buChar char="•"/>
              <a:defRPr sz="1200" b="0" i="0" u="none" strike="noStrike" cap="none">
                <a:solidFill>
                  <a:schemeClr val="dk1"/>
                </a:solidFill>
                <a:latin typeface="Verdana"/>
                <a:ea typeface="Verdana"/>
                <a:cs typeface="Verdana"/>
                <a:sym typeface="Verdana"/>
              </a:defRPr>
            </a:lvl4pPr>
            <a:lvl5pPr marL="2286000" marR="0" lvl="4" indent="-295275" algn="l" rtl="0">
              <a:lnSpc>
                <a:spcPct val="120000"/>
              </a:lnSpc>
              <a:spcBef>
                <a:spcPts val="600"/>
              </a:spcBef>
              <a:spcAft>
                <a:spcPts val="0"/>
              </a:spcAft>
              <a:buClr>
                <a:srgbClr val="8E8676"/>
              </a:buClr>
              <a:buSzPts val="1050"/>
              <a:buFont typeface="Arial"/>
              <a:buChar char="•"/>
              <a:defRPr sz="1050" b="0" i="0" u="none" strike="noStrike" cap="none">
                <a:solidFill>
                  <a:srgbClr val="8E8676"/>
                </a:solidFill>
                <a:latin typeface="Verdana"/>
                <a:ea typeface="Verdana"/>
                <a:cs typeface="Verdana"/>
                <a:sym typeface="Verdana"/>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9179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ubtitle,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685801"/>
            <a:ext cx="11054112" cy="584075"/>
          </a:xfrm>
        </p:spPr>
        <p:txBody>
          <a:bodyPr anchor="t"/>
          <a:lstStyle>
            <a:lvl1pPr algn="l" defTabSz="457189" rtl="0" eaLnBrk="0" fontAlgn="base" hangingPunct="0">
              <a:spcBef>
                <a:spcPct val="0"/>
              </a:spcBef>
              <a:spcAft>
                <a:spcPct val="0"/>
              </a:spcAft>
              <a:defRPr lang="en-US" sz="4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609600" y="2174999"/>
            <a:ext cx="11054109" cy="3966104"/>
          </a:xfrm>
        </p:spPr>
        <p:txBody>
          <a:bodyPr/>
          <a:lstStyle>
            <a:lvl1pPr>
              <a:buClr>
                <a:schemeClr val="accent1"/>
              </a:buClr>
              <a:defRPr sz="2133">
                <a:solidFill>
                  <a:srgbClr val="000000"/>
                </a:solidFill>
              </a:defRPr>
            </a:lvl1pPr>
            <a:lvl2pPr>
              <a:buClr>
                <a:schemeClr val="accent2"/>
              </a:buClr>
              <a:defRPr sz="1867">
                <a:solidFill>
                  <a:srgbClr val="000000"/>
                </a:solidFill>
              </a:defRPr>
            </a:lvl2pPr>
            <a:lvl3pPr>
              <a:buClr>
                <a:schemeClr val="tx2"/>
              </a:buClr>
              <a:defRPr sz="1600">
                <a:solidFill>
                  <a:srgbClr val="000000"/>
                </a:solidFill>
              </a:defRPr>
            </a:lvl3pPr>
            <a:lvl4pPr>
              <a:buClr>
                <a:schemeClr val="accent1"/>
              </a:buClr>
              <a:defRPr sz="1333">
                <a:solidFill>
                  <a:srgbClr val="000000"/>
                </a:solidFill>
              </a:defRPr>
            </a:lvl4pPr>
            <a:lvl5pPr>
              <a:defRPr sz="800"/>
            </a:lvl5pPr>
          </a:lstStyle>
          <a:p>
            <a:pPr lvl="0"/>
            <a:r>
              <a:rPr lang="en-CA" dirty="0"/>
              <a:t>Click to insert list</a:t>
            </a:r>
          </a:p>
          <a:p>
            <a:pPr lvl="1"/>
            <a:r>
              <a:rPr lang="en-CA" dirty="0"/>
              <a:t>Second level</a:t>
            </a:r>
          </a:p>
          <a:p>
            <a:pPr lvl="2"/>
            <a:r>
              <a:rPr lang="en-CA" dirty="0"/>
              <a:t>Third level</a:t>
            </a:r>
          </a:p>
          <a:p>
            <a:pPr lvl="3"/>
            <a:r>
              <a:rPr lang="en-CA" dirty="0"/>
              <a:t>Fourth level</a:t>
            </a:r>
          </a:p>
        </p:txBody>
      </p:sp>
      <p:sp>
        <p:nvSpPr>
          <p:cNvPr id="8" name="Content Placeholder 7"/>
          <p:cNvSpPr>
            <a:spLocks noGrp="1"/>
          </p:cNvSpPr>
          <p:nvPr>
            <p:ph sz="quarter" idx="13" hasCustomPrompt="1"/>
          </p:nvPr>
        </p:nvSpPr>
        <p:spPr>
          <a:xfrm>
            <a:off x="609599" y="1269877"/>
            <a:ext cx="11054112" cy="719137"/>
          </a:xfrm>
        </p:spPr>
        <p:txBody>
          <a:bodyPr/>
          <a:lstStyle>
            <a:lvl1pPr marL="0" indent="0" algn="l">
              <a:buNone/>
              <a:defRPr sz="3333" b="0">
                <a:solidFill>
                  <a:schemeClr val="accent1"/>
                </a:solidFill>
              </a:defRPr>
            </a:lvl1pPr>
            <a:lvl2pPr>
              <a:buNone/>
              <a:defRPr sz="1600"/>
            </a:lvl2pPr>
            <a:lvl3pPr>
              <a:buNone/>
              <a:defRPr sz="1600"/>
            </a:lvl3pPr>
            <a:lvl4pPr>
              <a:buNone/>
              <a:defRPr sz="1600"/>
            </a:lvl4pPr>
            <a:lvl5pPr>
              <a:buNone/>
              <a:defRPr sz="1600"/>
            </a:lvl5pPr>
          </a:lstStyle>
          <a:p>
            <a:pPr lvl="0"/>
            <a:r>
              <a:rPr lang="en-CA" dirty="0"/>
              <a:t>Click to insert subtitle</a:t>
            </a:r>
          </a:p>
        </p:txBody>
      </p:sp>
      <p:sp>
        <p:nvSpPr>
          <p:cNvPr id="9" name="Slide Number Placeholder 1"/>
          <p:cNvSpPr>
            <a:spLocks noGrp="1"/>
          </p:cNvSpPr>
          <p:nvPr>
            <p:ph type="sldNum" sz="quarter" idx="4"/>
          </p:nvPr>
        </p:nvSpPr>
        <p:spPr>
          <a:xfrm>
            <a:off x="11521791" y="6463295"/>
            <a:ext cx="620293"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68B5F733-7339-4A68-BD8A-DAF6A6CF611D}" type="slidenum">
              <a:rPr lang="en-CA" smtClean="0"/>
              <a:t>‹#›</a:t>
            </a:fld>
            <a:endParaRPr lang="en-CA"/>
          </a:p>
        </p:txBody>
      </p:sp>
    </p:spTree>
    <p:extLst>
      <p:ext uri="{BB962C8B-B14F-4D97-AF65-F5344CB8AC3E}">
        <p14:creationId xmlns:p14="http://schemas.microsoft.com/office/powerpoint/2010/main" val="330554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B429268-4E3A-4036-A414-C994B33BD4F8}" type="datetimeFigureOut">
              <a:rPr lang="en-CA" smtClean="0"/>
              <a:t>2020-05-15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5F733-7339-4A68-BD8A-DAF6A6CF611D}" type="slidenum">
              <a:rPr lang="en-CA" smtClean="0"/>
              <a:t>‹#›</a:t>
            </a:fld>
            <a:endParaRPr lang="en-CA"/>
          </a:p>
        </p:txBody>
      </p:sp>
    </p:spTree>
    <p:extLst>
      <p:ext uri="{BB962C8B-B14F-4D97-AF65-F5344CB8AC3E}">
        <p14:creationId xmlns:p14="http://schemas.microsoft.com/office/powerpoint/2010/main" val="77211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7000" r="-1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1" y="415976"/>
            <a:ext cx="10972800" cy="1025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dirty="0"/>
              <a:t>Click to insert title</a:t>
            </a:r>
            <a:endParaRPr lang="en-US" dirty="0"/>
          </a:p>
        </p:txBody>
      </p:sp>
      <p:sp>
        <p:nvSpPr>
          <p:cNvPr id="1027" name="Text Placeholder 2"/>
          <p:cNvSpPr>
            <a:spLocks noGrp="1"/>
          </p:cNvSpPr>
          <p:nvPr>
            <p:ph type="body" idx="1"/>
          </p:nvPr>
        </p:nvSpPr>
        <p:spPr bwMode="auto">
          <a:xfrm>
            <a:off x="609600" y="1598952"/>
            <a:ext cx="10972800" cy="4776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insert list</a:t>
            </a:r>
          </a:p>
          <a:p>
            <a:pPr lvl="1"/>
            <a:r>
              <a:rPr lang="en-US" dirty="0"/>
              <a:t>Second level</a:t>
            </a:r>
          </a:p>
          <a:p>
            <a:pPr lvl="2"/>
            <a:r>
              <a:rPr lang="en-US" dirty="0"/>
              <a:t>Third level</a:t>
            </a:r>
          </a:p>
        </p:txBody>
      </p:sp>
      <p:sp>
        <p:nvSpPr>
          <p:cNvPr id="5" name="Slide Number Placeholder 1"/>
          <p:cNvSpPr>
            <a:spLocks noGrp="1"/>
          </p:cNvSpPr>
          <p:nvPr>
            <p:ph type="sldNum" sz="quarter" idx="4"/>
          </p:nvPr>
        </p:nvSpPr>
        <p:spPr>
          <a:xfrm>
            <a:off x="11702321" y="6473288"/>
            <a:ext cx="469743" cy="365125"/>
          </a:xfrm>
          <a:prstGeom prst="rect">
            <a:avLst/>
          </a:prstGeom>
        </p:spPr>
        <p:txBody>
          <a:bodyPr vert="horz" lIns="91440" tIns="45720" rIns="91440" bIns="45720" rtlCol="0" anchor="ctr"/>
          <a:lstStyle>
            <a:lvl1pPr algn="ctr">
              <a:defRPr sz="933">
                <a:solidFill>
                  <a:schemeClr val="tx1"/>
                </a:solidFill>
                <a:latin typeface="Verdana"/>
                <a:cs typeface="Verdana"/>
              </a:defRPr>
            </a:lvl1pPr>
          </a:lstStyle>
          <a:p>
            <a:fld id="{68B5F733-7339-4A68-BD8A-DAF6A6CF611D}" type="slidenum">
              <a:rPr lang="en-CA" smtClean="0"/>
              <a:t>‹#›</a:t>
            </a:fld>
            <a:endParaRPr lang="en-CA"/>
          </a:p>
        </p:txBody>
      </p:sp>
    </p:spTree>
    <p:extLst>
      <p:ext uri="{BB962C8B-B14F-4D97-AF65-F5344CB8AC3E}">
        <p14:creationId xmlns:p14="http://schemas.microsoft.com/office/powerpoint/2010/main" val="33313393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60" r:id="rId10"/>
    <p:sldLayoutId id="2147483662"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189" rtl="0" eaLnBrk="1" fontAlgn="base" hangingPunct="1">
        <a:spcBef>
          <a:spcPct val="0"/>
        </a:spcBef>
        <a:spcAft>
          <a:spcPct val="0"/>
        </a:spcAft>
        <a:defRPr sz="3333" b="1" kern="1200">
          <a:solidFill>
            <a:schemeClr val="tx1"/>
          </a:solidFill>
          <a:latin typeface="Verdana"/>
          <a:ea typeface="ＭＳ Ｐゴシック" pitchFamily="39" charset="-128"/>
          <a:cs typeface="Verdana"/>
        </a:defRPr>
      </a:lvl1pPr>
      <a:lvl2pPr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2pPr>
      <a:lvl3pPr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3pPr>
      <a:lvl4pPr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4pPr>
      <a:lvl5pPr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5pPr>
      <a:lvl6pPr marL="457189"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6pPr>
      <a:lvl7pPr marL="914377"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7pPr>
      <a:lvl8pPr marL="1371566"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8pPr>
      <a:lvl9pPr marL="1828754"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9pPr>
    </p:titleStyle>
    <p:bodyStyle>
      <a:lvl1pPr marL="182558" indent="-182558" algn="l" defTabSz="457189" rtl="0" eaLnBrk="1" fontAlgn="base" hangingPunct="1">
        <a:lnSpc>
          <a:spcPct val="120000"/>
        </a:lnSpc>
        <a:spcBef>
          <a:spcPts val="0"/>
        </a:spcBef>
        <a:spcAft>
          <a:spcPts val="800"/>
        </a:spcAft>
        <a:buClr>
          <a:schemeClr val="accent1"/>
        </a:buClr>
        <a:buFont typeface="Arial" charset="0"/>
        <a:buChar char="•"/>
        <a:defRPr sz="2133" kern="1200">
          <a:solidFill>
            <a:schemeClr val="tx1"/>
          </a:solidFill>
          <a:latin typeface="Verdana"/>
          <a:ea typeface="ＭＳ Ｐゴシック" pitchFamily="39" charset="-128"/>
          <a:cs typeface="Verdana"/>
        </a:defRPr>
      </a:lvl1pPr>
      <a:lvl2pPr marL="628635" indent="-171446" algn="l" defTabSz="457189" rtl="0" eaLnBrk="1" fontAlgn="base" hangingPunct="1">
        <a:lnSpc>
          <a:spcPct val="120000"/>
        </a:lnSpc>
        <a:spcBef>
          <a:spcPts val="0"/>
        </a:spcBef>
        <a:spcAft>
          <a:spcPts val="800"/>
        </a:spcAft>
        <a:buClr>
          <a:schemeClr val="accent2"/>
        </a:buClr>
        <a:buFont typeface="Arial" charset="0"/>
        <a:buChar char="•"/>
        <a:defRPr sz="1867" kern="1200">
          <a:solidFill>
            <a:schemeClr val="tx1"/>
          </a:solidFill>
          <a:latin typeface="Verdana"/>
          <a:ea typeface="ＭＳ Ｐゴシック" pitchFamily="39" charset="-128"/>
          <a:cs typeface="Verdana"/>
        </a:defRPr>
      </a:lvl2pPr>
      <a:lvl3pPr marL="1073124" indent="-158747" algn="l" defTabSz="457189" rtl="0" eaLnBrk="1" fontAlgn="base" hangingPunct="1">
        <a:lnSpc>
          <a:spcPct val="120000"/>
        </a:lnSpc>
        <a:spcBef>
          <a:spcPts val="0"/>
        </a:spcBef>
        <a:spcAft>
          <a:spcPts val="800"/>
        </a:spcAft>
        <a:buClr>
          <a:schemeClr val="tx2"/>
        </a:buClr>
        <a:buFont typeface="Arial" charset="0"/>
        <a:buChar char="•"/>
        <a:defRPr sz="1600" kern="1200">
          <a:solidFill>
            <a:schemeClr val="tx1"/>
          </a:solidFill>
          <a:latin typeface="Verdana"/>
          <a:ea typeface="ＭＳ Ｐゴシック" pitchFamily="39" charset="-128"/>
          <a:cs typeface="Verdana"/>
        </a:defRPr>
      </a:lvl3pPr>
      <a:lvl4pPr marL="1519201" indent="-147635" algn="l" defTabSz="457189" rtl="0" eaLnBrk="1" fontAlgn="base" hangingPunct="1">
        <a:lnSpc>
          <a:spcPct val="120000"/>
        </a:lnSpc>
        <a:spcBef>
          <a:spcPct val="20000"/>
        </a:spcBef>
        <a:spcAft>
          <a:spcPct val="0"/>
        </a:spcAft>
        <a:buClr>
          <a:schemeClr val="accent1"/>
        </a:buClr>
        <a:buFont typeface="Arial" charset="0"/>
        <a:buChar char="•"/>
        <a:defRPr sz="1333" kern="1200">
          <a:solidFill>
            <a:schemeClr val="tx1"/>
          </a:solidFill>
          <a:latin typeface="Verdana"/>
          <a:ea typeface="ＭＳ Ｐゴシック" pitchFamily="39" charset="-128"/>
          <a:cs typeface="Verdana"/>
        </a:defRPr>
      </a:lvl4pPr>
      <a:lvl5pPr marL="2057349" indent="-228594" algn="l" defTabSz="457189" rtl="0" eaLnBrk="1" fontAlgn="base" hangingPunct="1">
        <a:lnSpc>
          <a:spcPct val="120000"/>
        </a:lnSpc>
        <a:spcBef>
          <a:spcPct val="20000"/>
        </a:spcBef>
        <a:spcAft>
          <a:spcPct val="0"/>
        </a:spcAft>
        <a:buClr>
          <a:srgbClr val="8E8676"/>
        </a:buClr>
        <a:buFont typeface="Arial" charset="0"/>
        <a:buChar char="•"/>
        <a:defRPr sz="1400" kern="1200">
          <a:solidFill>
            <a:srgbClr val="8E8676"/>
          </a:solidFill>
          <a:latin typeface="Verdana"/>
          <a:ea typeface="ＭＳ Ｐゴシック" pitchFamily="39" charset="-128"/>
          <a:cs typeface="Verdan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worksafebc.com/e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hyperlink" Target="https://www.worksafebc.com/en/about-us/news-events/enews" TargetMode="External"/><Relationship Id="rId3" Type="http://schemas.openxmlformats.org/officeDocument/2006/relationships/hyperlink" Target="https://www.worksafebc.com/en/about-us/covid-19-updates" TargetMode="External"/><Relationship Id="rId7" Type="http://schemas.openxmlformats.org/officeDocument/2006/relationships/hyperlink" Target="https://www.worksafebc.com/en/about-us/news-events/announcements"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www.worksafebc.com/en/about-us/covid-19-updates/covid-19-industry-information" TargetMode="External"/><Relationship Id="rId5" Type="http://schemas.openxmlformats.org/officeDocument/2006/relationships/hyperlink" Target="https://www.worksafebc.com/en/about-us/covid-19-updates/health-and-safety/covid-19-faqs" TargetMode="External"/><Relationship Id="rId4" Type="http://schemas.openxmlformats.org/officeDocument/2006/relationships/hyperlink" Target="https://www.worksafebc.com/en/resources/about-us/guides/preventing-exposure-to-covid-19-in-the-workplace?lang=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dm.worksafebc.com/siteminderagent/forms/login-wsbc.fcc?TYPE=33554433&amp;REALMOID=06-7165c228-d8e9-4836-a88a-4fc3196e9c62&amp;GUID=&amp;SMAUTHREASON=0&amp;METHOD=GET&amp;SMAGENTNAME=-SM-88YTdRNgyZzxWAp9j72fsm5Kd6D/pt5zOctlme4JYf3GIPIFlbY6Ss4pE%2bnABhGRqZJDUbPR5O2X0UMYdfjkbz56IZ0xECUW&amp;TARGET=-SM-HTTPS://idp.worksafebc.com/siteminderagent/redirectjsp/redirectop.jsp?wtrealm%3durn-:opsaml2%26wctx%3dWsFedOwinState-%3DPHwcnkjeW5xRDcNEXuQ--LjKWKbSHmlK1Gd8PNjipofI7KL04gcqmm8iU6yHYmz0OXFbKibslH3HjMnec46LY2SAkg6X0SnkjXWOZoD8J8xyXtdMEcKJFaYpNv8p2qY2XIOM9l97I6IzXURR7TwSnrA%26wa%3dwsignin1.0%26sigalg%3drsa--sha256%26SMPORTALURL%3dhttps-:-/-/idp.worksafebc.com-/affwebservices-/public-/wsfedsso-/"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gems.online.worksafebc.com/emailus?_ga=2.189828459.158578654.1587509049-2086557863.1587509049" TargetMode="External"/><Relationship Id="rId4" Type="http://schemas.openxmlformats.org/officeDocument/2006/relationships/hyperlink" Target="https://www.worksafebc.com/en/about-us/covid-19-updates/health-and-safety/covid-19-faq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bccdc.ca/health-info/diseases-conditions/coronavirus-(nove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healthlinkbc.c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2.gov.bc.ca/assets/gov/health-safety/covid19_stressmanagement_5_accessible.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cmhakelowna.com/coronavirus-managing-stress-anxiety/" TargetMode="External"/><Relationship Id="rId4" Type="http://schemas.openxmlformats.org/officeDocument/2006/relationships/hyperlink" Target="https://www.who.int/docs/default-source/coronaviruse/mental-health-consideration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bc.thrive.health/"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972582"/>
            <a:ext cx="10972800" cy="1025525"/>
          </a:xfrm>
        </p:spPr>
        <p:txBody>
          <a:bodyPr>
            <a:noAutofit/>
          </a:bodyPr>
          <a:lstStyle/>
          <a:p>
            <a:r>
              <a:rPr lang="en-US" dirty="0">
                <a:latin typeface="Verdana" panose="020B0604030504040204" pitchFamily="34" charset="0"/>
                <a:ea typeface="Verdana" panose="020B0604030504040204" pitchFamily="34" charset="0"/>
              </a:rPr>
              <a:t>Workplace health and safety and COVID-19</a:t>
            </a:r>
            <a:endParaRPr lang="en-CA" dirty="0">
              <a:latin typeface="Verdana" panose="020B0604030504040204" pitchFamily="34" charset="0"/>
              <a:ea typeface="Verdana" panose="020B0604030504040204" pitchFamily="34" charset="0"/>
            </a:endParaRPr>
          </a:p>
        </p:txBody>
      </p:sp>
      <p:sp>
        <p:nvSpPr>
          <p:cNvPr id="7" name="Text Placeholder 6">
            <a:extLst>
              <a:ext uri="{FF2B5EF4-FFF2-40B4-BE49-F238E27FC236}">
                <a16:creationId xmlns="" xmlns:a16="http://schemas.microsoft.com/office/drawing/2014/main" id="{34FE5017-8A4A-F04A-AF89-CECC846DC3B5}"/>
              </a:ext>
            </a:extLst>
          </p:cNvPr>
          <p:cNvSpPr>
            <a:spLocks noGrp="1"/>
          </p:cNvSpPr>
          <p:nvPr>
            <p:ph type="body" sz="quarter" idx="10"/>
          </p:nvPr>
        </p:nvSpPr>
        <p:spPr/>
        <p:txBody>
          <a:bodyPr/>
          <a:lstStyle/>
          <a:p>
            <a:r>
              <a:rPr lang="en-US" dirty="0" smtClean="0"/>
              <a:t>Kelowna Chamber of Commerce</a:t>
            </a:r>
            <a:endParaRPr lang="en-US" dirty="0"/>
          </a:p>
        </p:txBody>
      </p:sp>
      <p:sp>
        <p:nvSpPr>
          <p:cNvPr id="8" name="Text Placeholder 7">
            <a:extLst>
              <a:ext uri="{FF2B5EF4-FFF2-40B4-BE49-F238E27FC236}">
                <a16:creationId xmlns="" xmlns:a16="http://schemas.microsoft.com/office/drawing/2014/main" id="{BE86A6C2-F815-3049-B80B-C335DF5D5856}"/>
              </a:ext>
            </a:extLst>
          </p:cNvPr>
          <p:cNvSpPr>
            <a:spLocks noGrp="1"/>
          </p:cNvSpPr>
          <p:nvPr>
            <p:ph type="body" sz="quarter" idx="12"/>
          </p:nvPr>
        </p:nvSpPr>
        <p:spPr/>
        <p:txBody>
          <a:bodyPr/>
          <a:lstStyle/>
          <a:p>
            <a:r>
              <a:rPr lang="en-US" dirty="0" smtClean="0"/>
              <a:t>Shawn Mitton and Kira Berntson, Managers Prevention Field Services</a:t>
            </a:r>
            <a:endParaRPr lang="en-US" dirty="0"/>
          </a:p>
        </p:txBody>
      </p:sp>
      <p:sp>
        <p:nvSpPr>
          <p:cNvPr id="9" name="Text Placeholder 8">
            <a:extLst>
              <a:ext uri="{FF2B5EF4-FFF2-40B4-BE49-F238E27FC236}">
                <a16:creationId xmlns="" xmlns:a16="http://schemas.microsoft.com/office/drawing/2014/main" id="{A89FE54F-7222-9C4D-BF52-C3ADBBE04140}"/>
              </a:ext>
            </a:extLst>
          </p:cNvPr>
          <p:cNvSpPr>
            <a:spLocks noGrp="1"/>
          </p:cNvSpPr>
          <p:nvPr>
            <p:ph type="body" sz="quarter" idx="13"/>
          </p:nvPr>
        </p:nvSpPr>
        <p:spPr/>
        <p:txBody>
          <a:bodyPr/>
          <a:lstStyle/>
          <a:p>
            <a:r>
              <a:rPr lang="en-US" dirty="0" smtClean="0"/>
              <a:t>May 14, 2020</a:t>
            </a:r>
            <a:endParaRPr lang="en-US" dirty="0"/>
          </a:p>
        </p:txBody>
      </p:sp>
    </p:spTree>
    <p:extLst>
      <p:ext uri="{BB962C8B-B14F-4D97-AF65-F5344CB8AC3E}">
        <p14:creationId xmlns:p14="http://schemas.microsoft.com/office/powerpoint/2010/main" val="353158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08CA7-3E9C-9B4F-B4AC-D68A7AB62A3E}"/>
              </a:ext>
            </a:extLst>
          </p:cNvPr>
          <p:cNvSpPr>
            <a:spLocks noGrp="1"/>
          </p:cNvSpPr>
          <p:nvPr>
            <p:ph type="title"/>
          </p:nvPr>
        </p:nvSpPr>
        <p:spPr>
          <a:xfrm>
            <a:off x="609601" y="415976"/>
            <a:ext cx="10972800" cy="1025525"/>
          </a:xfrm>
        </p:spPr>
        <p:txBody>
          <a:bodyPr/>
          <a:lstStyle/>
          <a:p>
            <a:r>
              <a:rPr lang="en-US" dirty="0"/>
              <a:t>Reduce risk with the hierarchy of controls</a:t>
            </a:r>
          </a:p>
        </p:txBody>
      </p:sp>
      <p:sp>
        <p:nvSpPr>
          <p:cNvPr id="9" name="Up Arrow 8">
            <a:extLst>
              <a:ext uri="{FF2B5EF4-FFF2-40B4-BE49-F238E27FC236}">
                <a16:creationId xmlns:a16="http://schemas.microsoft.com/office/drawing/2014/main" xmlns="" id="{20EF7C29-D50E-9D47-9889-99DF50CFE0E4}"/>
              </a:ext>
            </a:extLst>
          </p:cNvPr>
          <p:cNvSpPr/>
          <p:nvPr/>
        </p:nvSpPr>
        <p:spPr>
          <a:xfrm rot="10800000">
            <a:off x="5622242" y="2419052"/>
            <a:ext cx="396907" cy="443222"/>
          </a:xfrm>
          <a:prstGeom prst="upArrow">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 Diagonal Corner Rectangle 3">
            <a:extLst>
              <a:ext uri="{FF2B5EF4-FFF2-40B4-BE49-F238E27FC236}">
                <a16:creationId xmlns:a16="http://schemas.microsoft.com/office/drawing/2014/main" xmlns="" id="{A14C35D1-2302-D54E-AC37-57CBB5C1B2C8}"/>
              </a:ext>
            </a:extLst>
          </p:cNvPr>
          <p:cNvSpPr/>
          <p:nvPr/>
        </p:nvSpPr>
        <p:spPr>
          <a:xfrm>
            <a:off x="2964534" y="1677475"/>
            <a:ext cx="5669419" cy="849740"/>
          </a:xfrm>
          <a:prstGeom prst="round2DiagRect">
            <a:avLst>
              <a:gd name="adj1" fmla="val 13061"/>
              <a:gd name="adj2"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4288" algn="ctr"/>
            <a:r>
              <a:rPr lang="en-US" sz="2000" b="1" dirty="0">
                <a:latin typeface="Verdana" panose="020B0604030504040204" pitchFamily="34" charset="0"/>
                <a:ea typeface="Verdana" panose="020B0604030504040204" pitchFamily="34" charset="0"/>
              </a:rPr>
              <a:t>Elimination or </a:t>
            </a:r>
            <a:r>
              <a:rPr lang="en-US" sz="2000" b="1" dirty="0" smtClean="0">
                <a:latin typeface="Verdana" panose="020B0604030504040204" pitchFamily="34" charset="0"/>
                <a:ea typeface="Verdana" panose="020B0604030504040204" pitchFamily="34" charset="0"/>
              </a:rPr>
              <a:t>Substitution</a:t>
            </a:r>
            <a:endParaRPr lang="en-US" sz="2000" dirty="0">
              <a:latin typeface="Verdana" panose="020B0604030504040204" pitchFamily="34" charset="0"/>
              <a:ea typeface="Verdana" panose="020B0604030504040204" pitchFamily="34" charset="0"/>
            </a:endParaRPr>
          </a:p>
        </p:txBody>
      </p:sp>
      <p:sp>
        <p:nvSpPr>
          <p:cNvPr id="10" name="Up Arrow 9">
            <a:extLst>
              <a:ext uri="{FF2B5EF4-FFF2-40B4-BE49-F238E27FC236}">
                <a16:creationId xmlns:a16="http://schemas.microsoft.com/office/drawing/2014/main" xmlns="" id="{C4C8E81E-B2F5-E945-98F4-794AF8C3FF90}"/>
              </a:ext>
            </a:extLst>
          </p:cNvPr>
          <p:cNvSpPr/>
          <p:nvPr/>
        </p:nvSpPr>
        <p:spPr>
          <a:xfrm rot="10800000">
            <a:off x="5622242" y="3613670"/>
            <a:ext cx="396907" cy="443222"/>
          </a:xfrm>
          <a:prstGeom prst="upArrow">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xmlns="" id="{A67DC025-3CB8-AE40-A2D0-F95CF825EC09}"/>
              </a:ext>
            </a:extLst>
          </p:cNvPr>
          <p:cNvSpPr/>
          <p:nvPr/>
        </p:nvSpPr>
        <p:spPr>
          <a:xfrm rot="10800000">
            <a:off x="5622242" y="4808290"/>
            <a:ext cx="396907" cy="443222"/>
          </a:xfrm>
          <a:prstGeom prst="upArrow">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 Diagonal Corner Rectangle 5">
            <a:extLst>
              <a:ext uri="{FF2B5EF4-FFF2-40B4-BE49-F238E27FC236}">
                <a16:creationId xmlns:a16="http://schemas.microsoft.com/office/drawing/2014/main" xmlns="" id="{D88FFFC5-C9A2-C74B-AA91-01FF7ADBD015}"/>
              </a:ext>
            </a:extLst>
          </p:cNvPr>
          <p:cNvSpPr/>
          <p:nvPr/>
        </p:nvSpPr>
        <p:spPr>
          <a:xfrm>
            <a:off x="3220172" y="2872094"/>
            <a:ext cx="5183737" cy="849740"/>
          </a:xfrm>
          <a:prstGeom prst="round2DiagRect">
            <a:avLst>
              <a:gd name="adj1" fmla="val 13061"/>
              <a:gd name="adj2"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4288" algn="ctr"/>
            <a:r>
              <a:rPr lang="en-US" sz="2000" b="1" dirty="0">
                <a:latin typeface="Verdana" panose="020B0604030504040204" pitchFamily="34" charset="0"/>
                <a:ea typeface="Verdana" panose="020B0604030504040204" pitchFamily="34" charset="0"/>
              </a:rPr>
              <a:t>Engineering</a:t>
            </a:r>
            <a:endParaRPr lang="en-US" sz="2000" dirty="0">
              <a:latin typeface="Verdana" panose="020B0604030504040204" pitchFamily="34" charset="0"/>
              <a:ea typeface="Verdana" panose="020B0604030504040204" pitchFamily="34" charset="0"/>
            </a:endParaRPr>
          </a:p>
        </p:txBody>
      </p:sp>
      <p:sp>
        <p:nvSpPr>
          <p:cNvPr id="7" name="Round Diagonal Corner Rectangle 6">
            <a:extLst>
              <a:ext uri="{FF2B5EF4-FFF2-40B4-BE49-F238E27FC236}">
                <a16:creationId xmlns:a16="http://schemas.microsoft.com/office/drawing/2014/main" xmlns="" id="{9CEFCA7D-A5B1-B149-BD7C-F68A170A3AF7}"/>
              </a:ext>
            </a:extLst>
          </p:cNvPr>
          <p:cNvSpPr/>
          <p:nvPr/>
        </p:nvSpPr>
        <p:spPr>
          <a:xfrm>
            <a:off x="3524358" y="4066713"/>
            <a:ext cx="4605820" cy="849740"/>
          </a:xfrm>
          <a:prstGeom prst="round2DiagRect">
            <a:avLst>
              <a:gd name="adj1" fmla="val 13061"/>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4288" algn="ctr"/>
            <a:r>
              <a:rPr lang="en-US" sz="2000" b="1" dirty="0">
                <a:latin typeface="Verdana" panose="020B0604030504040204" pitchFamily="34" charset="0"/>
                <a:ea typeface="Verdana" panose="020B0604030504040204" pitchFamily="34" charset="0"/>
              </a:rPr>
              <a:t>Administrative</a:t>
            </a:r>
            <a:endParaRPr lang="en-US" sz="2000" dirty="0">
              <a:latin typeface="Verdana" panose="020B0604030504040204" pitchFamily="34" charset="0"/>
              <a:ea typeface="Verdana" panose="020B0604030504040204" pitchFamily="34" charset="0"/>
            </a:endParaRPr>
          </a:p>
        </p:txBody>
      </p:sp>
      <p:sp>
        <p:nvSpPr>
          <p:cNvPr id="8" name="Round Diagonal Corner Rectangle 7">
            <a:extLst>
              <a:ext uri="{FF2B5EF4-FFF2-40B4-BE49-F238E27FC236}">
                <a16:creationId xmlns:a16="http://schemas.microsoft.com/office/drawing/2014/main" xmlns="" id="{24C5F5A4-15A3-AD48-A42F-13EFFFE3E49E}"/>
              </a:ext>
            </a:extLst>
          </p:cNvPr>
          <p:cNvSpPr/>
          <p:nvPr/>
        </p:nvSpPr>
        <p:spPr>
          <a:xfrm>
            <a:off x="3861725" y="5261332"/>
            <a:ext cx="3964859" cy="849740"/>
          </a:xfrm>
          <a:prstGeom prst="round2DiagRect">
            <a:avLst>
              <a:gd name="adj1" fmla="val 13061"/>
              <a:gd name="adj2"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4288" algn="ctr"/>
            <a:r>
              <a:rPr lang="en-US" sz="2000" b="1" dirty="0">
                <a:latin typeface="Verdana" panose="020B0604030504040204" pitchFamily="34" charset="0"/>
                <a:ea typeface="Verdana" panose="020B0604030504040204" pitchFamily="34" charset="0"/>
              </a:rPr>
              <a:t>PPE</a:t>
            </a:r>
            <a:endParaRPr lang="en-US" sz="2000" dirty="0">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xmlns="" id="{A98AB7F4-A6A2-8748-94B6-F038DFFB8949}"/>
              </a:ext>
            </a:extLst>
          </p:cNvPr>
          <p:cNvSpPr/>
          <p:nvPr/>
        </p:nvSpPr>
        <p:spPr>
          <a:xfrm>
            <a:off x="503815" y="1917679"/>
            <a:ext cx="2010487" cy="369332"/>
          </a:xfrm>
          <a:prstGeom prst="rect">
            <a:avLst/>
          </a:prstGeom>
        </p:spPr>
        <p:txBody>
          <a:bodyPr wrap="none">
            <a:spAutoFit/>
          </a:bodyPr>
          <a:lstStyle/>
          <a:p>
            <a:r>
              <a:rPr lang="en-US" b="1" dirty="0">
                <a:solidFill>
                  <a:schemeClr val="tx2"/>
                </a:solidFill>
                <a:latin typeface="Verdana" panose="020B0604030504040204" pitchFamily="34" charset="0"/>
                <a:ea typeface="Verdana" panose="020B0604030504040204" pitchFamily="34" charset="0"/>
              </a:rPr>
              <a:t>Most effective</a:t>
            </a:r>
            <a:endParaRPr lang="en-US" dirty="0">
              <a:solidFill>
                <a:schemeClr val="tx2"/>
              </a:solidFill>
            </a:endParaRPr>
          </a:p>
        </p:txBody>
      </p:sp>
      <p:sp>
        <p:nvSpPr>
          <p:cNvPr id="14" name="Rectangle 13">
            <a:extLst>
              <a:ext uri="{FF2B5EF4-FFF2-40B4-BE49-F238E27FC236}">
                <a16:creationId xmlns:a16="http://schemas.microsoft.com/office/drawing/2014/main" xmlns="" id="{16E2C5EB-D0B2-874F-AB88-599570B56BC4}"/>
              </a:ext>
            </a:extLst>
          </p:cNvPr>
          <p:cNvSpPr/>
          <p:nvPr/>
        </p:nvSpPr>
        <p:spPr>
          <a:xfrm>
            <a:off x="503815" y="5545782"/>
            <a:ext cx="2089033" cy="369332"/>
          </a:xfrm>
          <a:prstGeom prst="rect">
            <a:avLst/>
          </a:prstGeom>
        </p:spPr>
        <p:txBody>
          <a:bodyPr wrap="none">
            <a:spAutoFit/>
          </a:bodyPr>
          <a:lstStyle/>
          <a:p>
            <a:r>
              <a:rPr lang="en-US" b="1" dirty="0">
                <a:solidFill>
                  <a:schemeClr val="tx2"/>
                </a:solidFill>
                <a:latin typeface="Verdana" panose="020B0604030504040204" pitchFamily="34" charset="0"/>
                <a:ea typeface="Verdana" panose="020B0604030504040204" pitchFamily="34" charset="0"/>
              </a:rPr>
              <a:t>Least effective</a:t>
            </a:r>
            <a:endParaRPr lang="en-US" dirty="0">
              <a:solidFill>
                <a:schemeClr val="tx2"/>
              </a:solidFill>
            </a:endParaRPr>
          </a:p>
        </p:txBody>
      </p:sp>
      <p:cxnSp>
        <p:nvCxnSpPr>
          <p:cNvPr id="15" name="Straight Connector 14">
            <a:extLst>
              <a:ext uri="{FF2B5EF4-FFF2-40B4-BE49-F238E27FC236}">
                <a16:creationId xmlns:a16="http://schemas.microsoft.com/office/drawing/2014/main" xmlns="" id="{DB983C50-F8D6-8744-AD28-E186EA41DEE1}"/>
              </a:ext>
            </a:extLst>
          </p:cNvPr>
          <p:cNvCxnSpPr>
            <a:cxnSpLocks/>
          </p:cNvCxnSpPr>
          <p:nvPr/>
        </p:nvCxnSpPr>
        <p:spPr>
          <a:xfrm>
            <a:off x="1494800" y="2512467"/>
            <a:ext cx="0" cy="2780242"/>
          </a:xfrm>
          <a:prstGeom prst="line">
            <a:avLst/>
          </a:prstGeom>
          <a:ln w="28575" cmpd="sng">
            <a:solidFill>
              <a:schemeClr val="tx2">
                <a:lumMod val="60000"/>
                <a:lumOff val="40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9" name="Round Diagonal Corner Rectangle 18">
            <a:extLst>
              <a:ext uri="{FF2B5EF4-FFF2-40B4-BE49-F238E27FC236}">
                <a16:creationId xmlns:a16="http://schemas.microsoft.com/office/drawing/2014/main" xmlns="" id="{AAF065B8-3873-894D-B899-064FDCBCABEB}"/>
              </a:ext>
            </a:extLst>
          </p:cNvPr>
          <p:cNvSpPr/>
          <p:nvPr/>
        </p:nvSpPr>
        <p:spPr>
          <a:xfrm>
            <a:off x="8804783" y="1687295"/>
            <a:ext cx="2964430" cy="825172"/>
          </a:xfrm>
          <a:prstGeom prst="round2DiagRect">
            <a:avLst>
              <a:gd name="adj1" fmla="val 13061"/>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4288" algn="r"/>
            <a:r>
              <a:rPr lang="en-US" sz="2000" b="1" dirty="0">
                <a:solidFill>
                  <a:schemeClr val="accent3"/>
                </a:solidFill>
                <a:latin typeface="Verdana" panose="020B0604030504040204" pitchFamily="34" charset="0"/>
                <a:ea typeface="Verdana" panose="020B0604030504040204" pitchFamily="34" charset="0"/>
              </a:rPr>
              <a:t>Work from home</a:t>
            </a:r>
            <a:endParaRPr lang="en-US" sz="2000" dirty="0">
              <a:solidFill>
                <a:schemeClr val="accent3"/>
              </a:solidFill>
              <a:latin typeface="Verdana" panose="020B0604030504040204" pitchFamily="34" charset="0"/>
              <a:ea typeface="Verdana" panose="020B0604030504040204" pitchFamily="34" charset="0"/>
            </a:endParaRPr>
          </a:p>
        </p:txBody>
      </p:sp>
      <p:sp>
        <p:nvSpPr>
          <p:cNvPr id="20" name="Round Diagonal Corner Rectangle 19">
            <a:extLst>
              <a:ext uri="{FF2B5EF4-FFF2-40B4-BE49-F238E27FC236}">
                <a16:creationId xmlns:a16="http://schemas.microsoft.com/office/drawing/2014/main" xmlns="" id="{B264444A-1B5B-DA43-8655-4C851BFEC8F0}"/>
              </a:ext>
            </a:extLst>
          </p:cNvPr>
          <p:cNvSpPr/>
          <p:nvPr/>
        </p:nvSpPr>
        <p:spPr>
          <a:xfrm>
            <a:off x="8549145" y="2862275"/>
            <a:ext cx="3220068" cy="859560"/>
          </a:xfrm>
          <a:prstGeom prst="round2DiagRect">
            <a:avLst>
              <a:gd name="adj1" fmla="val 13061"/>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4288" algn="r"/>
            <a:r>
              <a:rPr lang="en-US" sz="2000" b="1" dirty="0">
                <a:solidFill>
                  <a:schemeClr val="accent6"/>
                </a:solidFill>
                <a:latin typeface="Verdana" panose="020B0604030504040204" pitchFamily="34" charset="0"/>
                <a:ea typeface="Verdana" panose="020B0604030504040204" pitchFamily="34" charset="0"/>
              </a:rPr>
              <a:t>Physical barriers</a:t>
            </a:r>
            <a:endParaRPr lang="en-US" sz="2000" dirty="0">
              <a:solidFill>
                <a:schemeClr val="accent6"/>
              </a:solidFill>
              <a:latin typeface="Verdana" panose="020B0604030504040204" pitchFamily="34" charset="0"/>
              <a:ea typeface="Verdana" panose="020B0604030504040204" pitchFamily="34" charset="0"/>
            </a:endParaRPr>
          </a:p>
        </p:txBody>
      </p:sp>
      <p:sp>
        <p:nvSpPr>
          <p:cNvPr id="21" name="Round Diagonal Corner Rectangle 20">
            <a:extLst>
              <a:ext uri="{FF2B5EF4-FFF2-40B4-BE49-F238E27FC236}">
                <a16:creationId xmlns:a16="http://schemas.microsoft.com/office/drawing/2014/main" xmlns="" id="{B058CFBC-A896-694B-865C-A67A81777101}"/>
              </a:ext>
            </a:extLst>
          </p:cNvPr>
          <p:cNvSpPr/>
          <p:nvPr/>
        </p:nvSpPr>
        <p:spPr>
          <a:xfrm>
            <a:off x="7907593" y="4056893"/>
            <a:ext cx="3861619" cy="859560"/>
          </a:xfrm>
          <a:prstGeom prst="round2DiagRect">
            <a:avLst>
              <a:gd name="adj1" fmla="val 13061"/>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4288" algn="r"/>
            <a:r>
              <a:rPr lang="en-US" sz="2000" b="1" dirty="0">
                <a:solidFill>
                  <a:schemeClr val="accent1"/>
                </a:solidFill>
                <a:latin typeface="Verdana" panose="020B0604030504040204" pitchFamily="34" charset="0"/>
                <a:ea typeface="Verdana" panose="020B0604030504040204" pitchFamily="34" charset="0"/>
              </a:rPr>
              <a:t>Cleaning &amp; disinfecting</a:t>
            </a:r>
            <a:endParaRPr lang="en-US" sz="2000" dirty="0">
              <a:solidFill>
                <a:schemeClr val="accent1"/>
              </a:solidFill>
              <a:latin typeface="Verdana" panose="020B0604030504040204" pitchFamily="34" charset="0"/>
              <a:ea typeface="Verdana" panose="020B0604030504040204" pitchFamily="34" charset="0"/>
            </a:endParaRPr>
          </a:p>
        </p:txBody>
      </p:sp>
      <p:sp>
        <p:nvSpPr>
          <p:cNvPr id="22" name="Round Diagonal Corner Rectangle 21">
            <a:extLst>
              <a:ext uri="{FF2B5EF4-FFF2-40B4-BE49-F238E27FC236}">
                <a16:creationId xmlns:a16="http://schemas.microsoft.com/office/drawing/2014/main" xmlns="" id="{2F0FE0C5-CF1F-4844-86A3-22974287E650}"/>
              </a:ext>
            </a:extLst>
          </p:cNvPr>
          <p:cNvSpPr/>
          <p:nvPr/>
        </p:nvSpPr>
        <p:spPr>
          <a:xfrm>
            <a:off x="7907593" y="5266261"/>
            <a:ext cx="3861619" cy="859560"/>
          </a:xfrm>
          <a:prstGeom prst="round2DiagRect">
            <a:avLst>
              <a:gd name="adj1" fmla="val 13061"/>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4288" algn="r"/>
            <a:r>
              <a:rPr lang="en-US" sz="2000" b="1" dirty="0">
                <a:solidFill>
                  <a:schemeClr val="accent5"/>
                </a:solidFill>
                <a:latin typeface="Verdana" panose="020B0604030504040204" pitchFamily="34" charset="0"/>
                <a:ea typeface="Verdana" panose="020B0604030504040204" pitchFamily="34" charset="0"/>
              </a:rPr>
              <a:t>Gloves &amp; masks</a:t>
            </a:r>
            <a:endParaRPr lang="en-US" sz="2000" dirty="0">
              <a:solidFill>
                <a:schemeClr val="accent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31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E9BBADFC-B0B6-7C40-BC41-15E5055BC889}"/>
              </a:ext>
            </a:extLst>
          </p:cNvPr>
          <p:cNvSpPr>
            <a:spLocks noGrp="1"/>
          </p:cNvSpPr>
          <p:nvPr>
            <p:ph idx="4294967295"/>
          </p:nvPr>
        </p:nvSpPr>
        <p:spPr>
          <a:xfrm>
            <a:off x="914610" y="1737575"/>
            <a:ext cx="10367906" cy="4578833"/>
          </a:xfrm>
        </p:spPr>
        <p:txBody>
          <a:bodyPr>
            <a:normAutofit/>
          </a:bodyPr>
          <a:lstStyle/>
          <a:p>
            <a:pPr marL="0" indent="0">
              <a:spcAft>
                <a:spcPts val="1600"/>
              </a:spcAft>
              <a:buNone/>
            </a:pPr>
            <a:r>
              <a:rPr lang="en-US" sz="2000" b="1" dirty="0">
                <a:latin typeface="Verdana" panose="020B0604030504040204" pitchFamily="34" charset="0"/>
                <a:ea typeface="Verdana" panose="020B0604030504040204" pitchFamily="34" charset="0"/>
              </a:rPr>
              <a:t>My workplace is using the following types of controls (choose all that apply):</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Elimination or substitution</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Engineering</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Administrative</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PPE</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Not using controls</a:t>
            </a:r>
          </a:p>
        </p:txBody>
      </p:sp>
      <p:sp>
        <p:nvSpPr>
          <p:cNvPr id="5" name="Slide Number Placeholder 3">
            <a:extLst>
              <a:ext uri="{FF2B5EF4-FFF2-40B4-BE49-F238E27FC236}">
                <a16:creationId xmlns="" xmlns:a16="http://schemas.microsoft.com/office/drawing/2014/main" id="{2BA064A0-3B16-A74A-8242-DD5B861E747A}"/>
              </a:ext>
            </a:extLst>
          </p:cNvPr>
          <p:cNvSpPr>
            <a:spLocks noGrp="1"/>
          </p:cNvSpPr>
          <p:nvPr>
            <p:ph type="sldNum" sz="quarter" idx="4294967295"/>
          </p:nvPr>
        </p:nvSpPr>
        <p:spPr>
          <a:xfrm>
            <a:off x="11723688" y="6473825"/>
            <a:ext cx="468312" cy="365125"/>
          </a:xfrm>
        </p:spPr>
        <p:txBody>
          <a:bodyPr/>
          <a:lstStyle/>
          <a:p>
            <a:fld id="{5D855D34-E11B-BE40-8E40-1CF69A63AE91}" type="slidenum">
              <a:rPr lang="en-US" smtClean="0">
                <a:latin typeface="Verdana" panose="020B0604030504040204" pitchFamily="34" charset="0"/>
                <a:ea typeface="Verdana" panose="020B0604030504040204" pitchFamily="34" charset="0"/>
              </a:rPr>
              <a:pPr/>
              <a:t>11</a:t>
            </a:fld>
            <a:endParaRPr lang="en-US" dirty="0">
              <a:latin typeface="Verdana" panose="020B0604030504040204" pitchFamily="34" charset="0"/>
              <a:ea typeface="Verdana" panose="020B0604030504040204" pitchFamily="34" charset="0"/>
            </a:endParaRPr>
          </a:p>
        </p:txBody>
      </p:sp>
      <p:sp>
        <p:nvSpPr>
          <p:cNvPr id="8" name="Oval 7">
            <a:extLst>
              <a:ext uri="{FF2B5EF4-FFF2-40B4-BE49-F238E27FC236}">
                <a16:creationId xmlns="" xmlns:a16="http://schemas.microsoft.com/office/drawing/2014/main" id="{6ED7AE62-B56B-6A4B-A19A-C75008454E62}"/>
              </a:ext>
            </a:extLst>
          </p:cNvPr>
          <p:cNvSpPr/>
          <p:nvPr/>
        </p:nvSpPr>
        <p:spPr>
          <a:xfrm>
            <a:off x="1017846" y="2728259"/>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B157525C-4DD1-944F-97A7-34BAE42B71F4}"/>
              </a:ext>
            </a:extLst>
          </p:cNvPr>
          <p:cNvSpPr/>
          <p:nvPr/>
        </p:nvSpPr>
        <p:spPr>
          <a:xfrm>
            <a:off x="1017846" y="3444170"/>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47818A4E-8B0E-B84E-9765-58789E725AC7}"/>
              </a:ext>
            </a:extLst>
          </p:cNvPr>
          <p:cNvSpPr/>
          <p:nvPr/>
        </p:nvSpPr>
        <p:spPr>
          <a:xfrm>
            <a:off x="1017846" y="4160081"/>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E9D15431-4641-8645-9B98-C1F7DB9A6657}"/>
              </a:ext>
            </a:extLst>
          </p:cNvPr>
          <p:cNvSpPr/>
          <p:nvPr/>
        </p:nvSpPr>
        <p:spPr>
          <a:xfrm>
            <a:off x="1017846" y="4875992"/>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25D2DFC3-1202-DF43-B445-B5527CFFB8A4}"/>
              </a:ext>
            </a:extLst>
          </p:cNvPr>
          <p:cNvSpPr/>
          <p:nvPr/>
        </p:nvSpPr>
        <p:spPr>
          <a:xfrm>
            <a:off x="1017846" y="5591904"/>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 xmlns:a16="http://schemas.microsoft.com/office/drawing/2014/main" id="{BFC4ADBF-1AD3-DE43-9A83-7489F5794C13}"/>
              </a:ext>
            </a:extLst>
          </p:cNvPr>
          <p:cNvSpPr txBox="1">
            <a:spLocks/>
          </p:cNvSpPr>
          <p:nvPr/>
        </p:nvSpPr>
        <p:spPr bwMode="auto">
          <a:xfrm>
            <a:off x="914610" y="726798"/>
            <a:ext cx="10367906" cy="1025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defTabSz="457189" rtl="0" eaLnBrk="1" fontAlgn="base" hangingPunct="1">
              <a:spcBef>
                <a:spcPct val="0"/>
              </a:spcBef>
              <a:spcAft>
                <a:spcPct val="0"/>
              </a:spcAft>
              <a:defRPr sz="3333" b="1" kern="1200" baseline="0">
                <a:solidFill>
                  <a:schemeClr val="accent1"/>
                </a:solidFill>
                <a:latin typeface="Verdana"/>
                <a:ea typeface="ＭＳ Ｐゴシック" pitchFamily="39" charset="-128"/>
                <a:cs typeface="Verdana"/>
              </a:defRPr>
            </a:lvl1pPr>
            <a:lvl2pPr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2pPr>
            <a:lvl3pPr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3pPr>
            <a:lvl4pPr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4pPr>
            <a:lvl5pPr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5pPr>
            <a:lvl6pPr marL="457189"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6pPr>
            <a:lvl7pPr marL="914377"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7pPr>
            <a:lvl8pPr marL="1371566"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8pPr>
            <a:lvl9pPr marL="1828754" algn="l" defTabSz="457189"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9pPr>
          </a:lstStyle>
          <a:p>
            <a:pPr algn="l"/>
            <a:r>
              <a:rPr lang="en-US" sz="3000">
                <a:latin typeface="Verdana" panose="020B0604030504040204" pitchFamily="34" charset="0"/>
                <a:ea typeface="Verdana" panose="020B0604030504040204" pitchFamily="34" charset="0"/>
              </a:rPr>
              <a:t>Participant poll</a:t>
            </a:r>
            <a:endParaRPr lang="en-US"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3651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6F207A4-2173-344A-A13F-4AD36772EE15}"/>
              </a:ext>
            </a:extLst>
          </p:cNvPr>
          <p:cNvPicPr>
            <a:picLocks noChangeAspect="1"/>
          </p:cNvPicPr>
          <p:nvPr/>
        </p:nvPicPr>
        <p:blipFill rotWithShape="1">
          <a:blip r:embed="rId3">
            <a:extLst>
              <a:ext uri="{28A0092B-C50C-407E-A947-70E740481C1C}">
                <a14:useLocalDpi xmlns:a14="http://schemas.microsoft.com/office/drawing/2010/main" val="0"/>
              </a:ext>
            </a:extLst>
          </a:blip>
          <a:srcRect l="24252" r="15315"/>
          <a:stretch/>
        </p:blipFill>
        <p:spPr>
          <a:xfrm>
            <a:off x="7624915" y="1693843"/>
            <a:ext cx="3957485" cy="4365702"/>
          </a:xfrm>
          <a:prstGeom prst="roundRect">
            <a:avLst>
              <a:gd name="adj" fmla="val 7063"/>
            </a:avLst>
          </a:prstGeom>
        </p:spPr>
      </p:pic>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What employers should do</a:t>
            </a:r>
          </a:p>
        </p:txBody>
      </p:sp>
      <p:sp>
        <p:nvSpPr>
          <p:cNvPr id="4" name="Content Placeholder 3">
            <a:extLst>
              <a:ext uri="{FF2B5EF4-FFF2-40B4-BE49-F238E27FC236}">
                <a16:creationId xmlns:a16="http://schemas.microsoft.com/office/drawing/2014/main" xmlns="" id="{E9BBADFC-B0B6-7C40-BC41-15E5055BC889}"/>
              </a:ext>
            </a:extLst>
          </p:cNvPr>
          <p:cNvSpPr>
            <a:spLocks noGrp="1"/>
          </p:cNvSpPr>
          <p:nvPr>
            <p:ph sz="half" idx="1"/>
          </p:nvPr>
        </p:nvSpPr>
        <p:spPr>
          <a:xfrm>
            <a:off x="609601" y="1690688"/>
            <a:ext cx="6661354" cy="4351338"/>
          </a:xfrm>
        </p:spPr>
        <p:txBody>
          <a:bodyPr>
            <a:noAutofit/>
          </a:bodyPr>
          <a:lstStyle/>
          <a:p>
            <a:pPr marL="0" indent="0">
              <a:lnSpc>
                <a:spcPct val="100000"/>
              </a:lnSpc>
              <a:spcAft>
                <a:spcPts val="600"/>
              </a:spcAft>
              <a:buNone/>
            </a:pPr>
            <a:r>
              <a:rPr lang="en-US" sz="2000" b="1" dirty="0">
                <a:latin typeface="Verdana" panose="020B0604030504040204" pitchFamily="34" charset="0"/>
                <a:ea typeface="Verdana" panose="020B0604030504040204" pitchFamily="34" charset="0"/>
              </a:rPr>
              <a:t>General </a:t>
            </a:r>
            <a:r>
              <a:rPr lang="en-US" sz="2000" b="1" dirty="0" smtClean="0">
                <a:latin typeface="Verdana" panose="020B0604030504040204" pitchFamily="34" charset="0"/>
                <a:ea typeface="Verdana" panose="020B0604030504040204" pitchFamily="34" charset="0"/>
              </a:rPr>
              <a:t>guidance</a:t>
            </a:r>
            <a:endParaRPr lang="en-US" sz="2000" dirty="0" smtClean="0">
              <a:latin typeface="Verdana" panose="020B0604030504040204" pitchFamily="34" charset="0"/>
              <a:ea typeface="Verdana" panose="020B0604030504040204" pitchFamily="34" charset="0"/>
            </a:endParaRPr>
          </a:p>
          <a:p>
            <a:pPr>
              <a:lnSpc>
                <a:spcPct val="100000"/>
              </a:lnSpc>
              <a:spcAft>
                <a:spcPts val="600"/>
              </a:spcAft>
            </a:pPr>
            <a:r>
              <a:rPr lang="en-US" sz="2000" dirty="0" smtClean="0">
                <a:latin typeface="Verdana" panose="020B0604030504040204" pitchFamily="34" charset="0"/>
                <a:ea typeface="Verdana" panose="020B0604030504040204" pitchFamily="34" charset="0"/>
              </a:rPr>
              <a:t>Determine </a:t>
            </a:r>
            <a:r>
              <a:rPr lang="en-US" sz="2000" dirty="0">
                <a:latin typeface="Verdana" panose="020B0604030504040204" pitchFamily="34" charset="0"/>
                <a:ea typeface="Verdana" panose="020B0604030504040204" pitchFamily="34" charset="0"/>
              </a:rPr>
              <a:t>who should be at the workplace:</a:t>
            </a:r>
          </a:p>
          <a:p>
            <a:pPr marL="446077" lvl="1" indent="-257164">
              <a:lnSpc>
                <a:spcPct val="100000"/>
              </a:lnSpc>
              <a:spcAft>
                <a:spcPts val="1600"/>
              </a:spcAft>
            </a:pPr>
            <a:r>
              <a:rPr lang="en-US" sz="1800" dirty="0">
                <a:latin typeface="Verdana" panose="020B0604030504040204" pitchFamily="34" charset="0"/>
                <a:ea typeface="Verdana" panose="020B0604030504040204" pitchFamily="34" charset="0"/>
              </a:rPr>
              <a:t>Create policies that are in line with the recommendations and emergency measures laid out by the </a:t>
            </a:r>
            <a:r>
              <a:rPr lang="en-CA" sz="1800" dirty="0"/>
              <a:t>provincial health officer</a:t>
            </a:r>
            <a:r>
              <a:rPr lang="en-US" sz="1800" dirty="0">
                <a:latin typeface="Verdana" panose="020B0604030504040204" pitchFamily="34" charset="0"/>
                <a:ea typeface="Verdana" panose="020B0604030504040204" pitchFamily="34" charset="0"/>
              </a:rPr>
              <a:t> and the BC Centre for Disease Control. </a:t>
            </a:r>
          </a:p>
          <a:p>
            <a:pPr>
              <a:lnSpc>
                <a:spcPct val="100000"/>
              </a:lnSpc>
              <a:spcAft>
                <a:spcPts val="1600"/>
              </a:spcAft>
            </a:pPr>
            <a:r>
              <a:rPr lang="en-US" sz="2000" dirty="0">
                <a:latin typeface="Verdana" panose="020B0604030504040204" pitchFamily="34" charset="0"/>
                <a:ea typeface="Verdana" panose="020B0604030504040204" pitchFamily="34" charset="0"/>
              </a:rPr>
              <a:t>Consider engineering controls (e.g. </a:t>
            </a:r>
            <a:r>
              <a:rPr lang="en-US" sz="2000" dirty="0" err="1">
                <a:latin typeface="Verdana" panose="020B0604030504040204" pitchFamily="34" charset="0"/>
                <a:ea typeface="Verdana" panose="020B0604030504040204" pitchFamily="34" charset="0"/>
              </a:rPr>
              <a:t>plexiglass</a:t>
            </a:r>
            <a:r>
              <a:rPr lang="en-US" sz="2000" dirty="0">
                <a:latin typeface="Verdana" panose="020B0604030504040204" pitchFamily="34" charset="0"/>
                <a:ea typeface="Verdana" panose="020B0604030504040204" pitchFamily="34" charset="0"/>
              </a:rPr>
              <a:t> barriers).</a:t>
            </a:r>
          </a:p>
          <a:p>
            <a:pPr>
              <a:lnSpc>
                <a:spcPct val="100000"/>
              </a:lnSpc>
              <a:spcAft>
                <a:spcPts val="600"/>
              </a:spcAft>
            </a:pPr>
            <a:r>
              <a:rPr lang="en-US" sz="2000" dirty="0">
                <a:latin typeface="Verdana" panose="020B0604030504040204" pitchFamily="34" charset="0"/>
                <a:ea typeface="Verdana" panose="020B0604030504040204" pitchFamily="34" charset="0"/>
              </a:rPr>
              <a:t>Implement physical distancing measures:</a:t>
            </a:r>
          </a:p>
          <a:p>
            <a:pPr marL="446077" lvl="1" indent="-257164">
              <a:lnSpc>
                <a:spcPct val="100000"/>
              </a:lnSpc>
              <a:spcAft>
                <a:spcPts val="600"/>
              </a:spcAft>
            </a:pPr>
            <a:r>
              <a:rPr lang="en-US" sz="1800" dirty="0">
                <a:latin typeface="Verdana" panose="020B0604030504040204" pitchFamily="34" charset="0"/>
                <a:ea typeface="Verdana" panose="020B0604030504040204" pitchFamily="34" charset="0"/>
              </a:rPr>
              <a:t>Reconfigure how the workplace is set up.</a:t>
            </a:r>
          </a:p>
          <a:p>
            <a:pPr marL="446077" lvl="1" indent="-257164">
              <a:lnSpc>
                <a:spcPct val="100000"/>
              </a:lnSpc>
              <a:spcAft>
                <a:spcPts val="600"/>
              </a:spcAft>
            </a:pPr>
            <a:r>
              <a:rPr lang="en-US" sz="1800" dirty="0">
                <a:latin typeface="Verdana" panose="020B0604030504040204" pitchFamily="34" charset="0"/>
                <a:ea typeface="Verdana" panose="020B0604030504040204" pitchFamily="34" charset="0"/>
              </a:rPr>
              <a:t>Stop in-person meetings and revise shift schedules.</a:t>
            </a:r>
          </a:p>
          <a:p>
            <a:pPr marL="446077" lvl="1" indent="-257164">
              <a:lnSpc>
                <a:spcPct val="100000"/>
              </a:lnSpc>
              <a:spcAft>
                <a:spcPts val="600"/>
              </a:spcAft>
            </a:pPr>
            <a:r>
              <a:rPr lang="en-US" sz="1800" dirty="0">
                <a:latin typeface="Verdana" panose="020B0604030504040204" pitchFamily="34" charset="0"/>
                <a:ea typeface="Verdana" panose="020B0604030504040204" pitchFamily="34" charset="0"/>
              </a:rPr>
              <a:t>Change work processes and practices. </a:t>
            </a:r>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12"/>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12</a:t>
            </a:fld>
            <a:endParaRPr lang="en-US"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xmlns="" id="{180CD9B5-AF22-814C-B931-71655184872D}"/>
              </a:ext>
            </a:extLst>
          </p:cNvPr>
          <p:cNvSpPr txBox="1"/>
          <p:nvPr/>
        </p:nvSpPr>
        <p:spPr>
          <a:xfrm>
            <a:off x="7624915" y="6059545"/>
            <a:ext cx="3957485" cy="230832"/>
          </a:xfrm>
          <a:prstGeom prst="rect">
            <a:avLst/>
          </a:prstGeom>
          <a:noFill/>
        </p:spPr>
        <p:txBody>
          <a:bodyPr wrap="square" rtlCol="0">
            <a:spAutoFit/>
          </a:bodyPr>
          <a:lstStyle/>
          <a:p>
            <a:pPr>
              <a:spcAft>
                <a:spcPts val="1600"/>
              </a:spcAft>
            </a:pPr>
            <a:r>
              <a:rPr lang="en-US" sz="900" b="1" dirty="0">
                <a:solidFill>
                  <a:schemeClr val="tx2"/>
                </a:solidFill>
                <a:latin typeface="Verdana" panose="020B0604030504040204" pitchFamily="34" charset="0"/>
                <a:ea typeface="Verdana" panose="020B0604030504040204" pitchFamily="34" charset="0"/>
              </a:rPr>
              <a:t>Source (image): </a:t>
            </a:r>
            <a:r>
              <a:rPr lang="en-US" sz="900" dirty="0">
                <a:solidFill>
                  <a:schemeClr val="tx2"/>
                </a:solidFill>
                <a:latin typeface="Verdana" panose="020B0604030504040204" pitchFamily="34" charset="0"/>
                <a:ea typeface="Verdana" panose="020B0604030504040204" pitchFamily="34" charset="0"/>
              </a:rPr>
              <a:t>The Canadian Press</a:t>
            </a:r>
          </a:p>
        </p:txBody>
      </p:sp>
    </p:spTree>
    <p:extLst>
      <p:ext uri="{BB962C8B-B14F-4D97-AF65-F5344CB8AC3E}">
        <p14:creationId xmlns:p14="http://schemas.microsoft.com/office/powerpoint/2010/main" val="25509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What employers should do</a:t>
            </a:r>
          </a:p>
        </p:txBody>
      </p:sp>
      <p:sp>
        <p:nvSpPr>
          <p:cNvPr id="4" name="Content Placeholder 3">
            <a:extLst>
              <a:ext uri="{FF2B5EF4-FFF2-40B4-BE49-F238E27FC236}">
                <a16:creationId xmlns:a16="http://schemas.microsoft.com/office/drawing/2014/main" xmlns="" id="{E9BBADFC-B0B6-7C40-BC41-15E5055BC889}"/>
              </a:ext>
            </a:extLst>
          </p:cNvPr>
          <p:cNvSpPr>
            <a:spLocks noGrp="1"/>
          </p:cNvSpPr>
          <p:nvPr>
            <p:ph sz="half" idx="1"/>
          </p:nvPr>
        </p:nvSpPr>
        <p:spPr>
          <a:xfrm>
            <a:off x="609601" y="1690688"/>
            <a:ext cx="5276044" cy="4351338"/>
          </a:xfrm>
        </p:spPr>
        <p:txBody>
          <a:bodyPr>
            <a:noAutofit/>
          </a:bodyPr>
          <a:lstStyle/>
          <a:p>
            <a:pPr marL="0" indent="0">
              <a:lnSpc>
                <a:spcPct val="100000"/>
              </a:lnSpc>
              <a:spcAft>
                <a:spcPts val="1800"/>
              </a:spcAft>
              <a:buNone/>
            </a:pPr>
            <a:r>
              <a:rPr lang="en-US" sz="2000" b="1" dirty="0">
                <a:latin typeface="Verdana" panose="020B0604030504040204" pitchFamily="34" charset="0"/>
                <a:ea typeface="Verdana" panose="020B0604030504040204" pitchFamily="34" charset="0"/>
              </a:rPr>
              <a:t>Workers in </a:t>
            </a:r>
            <a:r>
              <a:rPr lang="en-US" sz="2000" b="1" dirty="0" smtClean="0">
                <a:latin typeface="Verdana" panose="020B0604030504040204" pitchFamily="34" charset="0"/>
                <a:ea typeface="Verdana" panose="020B0604030504040204" pitchFamily="34" charset="0"/>
              </a:rPr>
              <a:t>vehicles</a:t>
            </a:r>
            <a:endParaRPr lang="en-US" sz="2000" dirty="0" smtClean="0">
              <a:latin typeface="Verdana" panose="020B0604030504040204" pitchFamily="34" charset="0"/>
              <a:ea typeface="Verdana" panose="020B0604030504040204" pitchFamily="34" charset="0"/>
            </a:endParaRPr>
          </a:p>
          <a:p>
            <a:pPr>
              <a:lnSpc>
                <a:spcPct val="100000"/>
              </a:lnSpc>
              <a:spcAft>
                <a:spcPts val="1800"/>
              </a:spcAft>
            </a:pPr>
            <a:r>
              <a:rPr lang="en-US" sz="2000" dirty="0" smtClean="0">
                <a:latin typeface="Verdana" panose="020B0604030504040204" pitchFamily="34" charset="0"/>
                <a:ea typeface="Verdana" panose="020B0604030504040204" pitchFamily="34" charset="0"/>
              </a:rPr>
              <a:t>Limit </a:t>
            </a:r>
            <a:r>
              <a:rPr lang="en-US" sz="2000" dirty="0">
                <a:latin typeface="Verdana" panose="020B0604030504040204" pitchFamily="34" charset="0"/>
                <a:ea typeface="Verdana" panose="020B0604030504040204" pitchFamily="34" charset="0"/>
              </a:rPr>
              <a:t>essential work travel and ban non-essential </a:t>
            </a:r>
            <a:r>
              <a:rPr lang="en-US" sz="2000" dirty="0" smtClean="0">
                <a:latin typeface="Verdana" panose="020B0604030504040204" pitchFamily="34" charset="0"/>
                <a:ea typeface="Verdana" panose="020B0604030504040204" pitchFamily="34" charset="0"/>
              </a:rPr>
              <a:t>travel.</a:t>
            </a:r>
          </a:p>
          <a:p>
            <a:pPr lvl="1">
              <a:lnSpc>
                <a:spcPct val="100000"/>
              </a:lnSpc>
              <a:spcAft>
                <a:spcPts val="1800"/>
              </a:spcAft>
            </a:pPr>
            <a:r>
              <a:rPr lang="en-US" sz="1800" dirty="0" smtClean="0">
                <a:latin typeface="Verdana" panose="020B0604030504040204" pitchFamily="34" charset="0"/>
                <a:ea typeface="Verdana" panose="020B0604030504040204" pitchFamily="34" charset="0"/>
              </a:rPr>
              <a:t>For </a:t>
            </a:r>
            <a:r>
              <a:rPr lang="en-US" sz="1800" dirty="0">
                <a:latin typeface="Verdana" panose="020B0604030504040204" pitchFamily="34" charset="0"/>
                <a:ea typeface="Verdana" panose="020B0604030504040204" pitchFamily="34" charset="0"/>
              </a:rPr>
              <a:t>instances where work travel is required, consider practices to encourage physical distancing between </a:t>
            </a:r>
            <a:r>
              <a:rPr lang="en-US" sz="1800" dirty="0" smtClean="0">
                <a:latin typeface="Verdana" panose="020B0604030504040204" pitchFamily="34" charset="0"/>
                <a:ea typeface="Verdana" panose="020B0604030504040204" pitchFamily="34" charset="0"/>
              </a:rPr>
              <a:t>workers.</a:t>
            </a:r>
          </a:p>
          <a:p>
            <a:pPr lvl="1">
              <a:lnSpc>
                <a:spcPct val="100000"/>
              </a:lnSpc>
              <a:spcAft>
                <a:spcPts val="1800"/>
              </a:spcAft>
            </a:pPr>
            <a:r>
              <a:rPr lang="en-US" sz="1800" dirty="0" smtClean="0">
                <a:latin typeface="Verdana" panose="020B0604030504040204" pitchFamily="34" charset="0"/>
                <a:ea typeface="Verdana" panose="020B0604030504040204" pitchFamily="34" charset="0"/>
              </a:rPr>
              <a:t>Follow </a:t>
            </a:r>
            <a:r>
              <a:rPr lang="en-US" sz="1800" dirty="0">
                <a:latin typeface="Verdana" panose="020B0604030504040204" pitchFamily="34" charset="0"/>
                <a:ea typeface="Verdana" panose="020B0604030504040204" pitchFamily="34" charset="0"/>
              </a:rPr>
              <a:t>other preventative measures related to cleaning and hygiene.</a:t>
            </a:r>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12"/>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13</a:t>
            </a:fld>
            <a:endParaRPr lang="en-US"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xmlns="" id="{8130E06D-8396-8C46-B615-7CE2A1A2F5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77"/>
          <a:stretch/>
        </p:blipFill>
        <p:spPr>
          <a:xfrm>
            <a:off x="6387549" y="1736909"/>
            <a:ext cx="5194852" cy="4054292"/>
          </a:xfrm>
          <a:prstGeom prst="roundRect">
            <a:avLst>
              <a:gd name="adj" fmla="val 7063"/>
            </a:avLst>
          </a:prstGeom>
        </p:spPr>
      </p:pic>
    </p:spTree>
    <p:extLst>
      <p:ext uri="{BB962C8B-B14F-4D97-AF65-F5344CB8AC3E}">
        <p14:creationId xmlns:p14="http://schemas.microsoft.com/office/powerpoint/2010/main" val="8689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B25EE73D-5BB3-834F-BE5E-C64317059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35"/>
          <a:stretch/>
        </p:blipFill>
        <p:spPr>
          <a:xfrm>
            <a:off x="6710516" y="1691968"/>
            <a:ext cx="4871883" cy="4367577"/>
          </a:xfrm>
          <a:prstGeom prst="roundRect">
            <a:avLst>
              <a:gd name="adj" fmla="val 7063"/>
            </a:avLst>
          </a:prstGeom>
        </p:spPr>
      </p:pic>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What employers should do</a:t>
            </a:r>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12"/>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14</a:t>
            </a:fld>
            <a:endParaRPr lang="en-US" dirty="0">
              <a:latin typeface="Verdana" panose="020B0604030504040204" pitchFamily="34" charset="0"/>
              <a:ea typeface="Verdana" panose="020B0604030504040204" pitchFamily="34" charset="0"/>
            </a:endParaRPr>
          </a:p>
        </p:txBody>
      </p:sp>
      <p:sp>
        <p:nvSpPr>
          <p:cNvPr id="8" name="Content Placeholder 3">
            <a:extLst>
              <a:ext uri="{FF2B5EF4-FFF2-40B4-BE49-F238E27FC236}">
                <a16:creationId xmlns:a16="http://schemas.microsoft.com/office/drawing/2014/main" xmlns="" id="{70467D02-87A5-324C-92FB-8EE632011F65}"/>
              </a:ext>
            </a:extLst>
          </p:cNvPr>
          <p:cNvSpPr>
            <a:spLocks noGrp="1"/>
          </p:cNvSpPr>
          <p:nvPr>
            <p:ph sz="half" idx="1"/>
          </p:nvPr>
        </p:nvSpPr>
        <p:spPr>
          <a:xfrm>
            <a:off x="609601" y="1690688"/>
            <a:ext cx="5732205" cy="4351338"/>
          </a:xfrm>
        </p:spPr>
        <p:txBody>
          <a:bodyPr>
            <a:noAutofit/>
          </a:bodyPr>
          <a:lstStyle/>
          <a:p>
            <a:pPr marL="0" indent="0">
              <a:lnSpc>
                <a:spcPct val="100000"/>
              </a:lnSpc>
              <a:spcAft>
                <a:spcPts val="600"/>
              </a:spcAft>
              <a:buNone/>
            </a:pPr>
            <a:r>
              <a:rPr lang="en-US" sz="2000" b="1" dirty="0">
                <a:latin typeface="Verdana" panose="020B0604030504040204" pitchFamily="34" charset="0"/>
                <a:ea typeface="Verdana" panose="020B0604030504040204" pitchFamily="34" charset="0"/>
              </a:rPr>
              <a:t>Hygiene and </a:t>
            </a:r>
            <a:r>
              <a:rPr lang="en-US" sz="2000" b="1" dirty="0" smtClean="0">
                <a:latin typeface="Verdana" panose="020B0604030504040204" pitchFamily="34" charset="0"/>
                <a:ea typeface="Verdana" panose="020B0604030504040204" pitchFamily="34" charset="0"/>
              </a:rPr>
              <a:t>training</a:t>
            </a:r>
            <a:endParaRPr lang="en-US" sz="2000" dirty="0" smtClean="0">
              <a:latin typeface="Verdana" panose="020B0604030504040204" pitchFamily="34" charset="0"/>
              <a:ea typeface="Verdana" panose="020B0604030504040204" pitchFamily="34" charset="0"/>
            </a:endParaRPr>
          </a:p>
          <a:p>
            <a:pPr>
              <a:lnSpc>
                <a:spcPct val="100000"/>
              </a:lnSpc>
              <a:spcAft>
                <a:spcPts val="600"/>
              </a:spcAft>
            </a:pPr>
            <a:r>
              <a:rPr lang="en-US" sz="2000" dirty="0" smtClean="0">
                <a:latin typeface="Verdana" panose="020B0604030504040204" pitchFamily="34" charset="0"/>
                <a:ea typeface="Verdana" panose="020B0604030504040204" pitchFamily="34" charset="0"/>
              </a:rPr>
              <a:t>Enhance </a:t>
            </a:r>
            <a:r>
              <a:rPr lang="en-US" sz="2000" dirty="0">
                <a:latin typeface="Verdana" panose="020B0604030504040204" pitchFamily="34" charset="0"/>
                <a:ea typeface="Verdana" panose="020B0604030504040204" pitchFamily="34" charset="0"/>
              </a:rPr>
              <a:t>cleaning and hygiene measures:</a:t>
            </a:r>
          </a:p>
          <a:p>
            <a:pPr marL="446077" lvl="1" indent="-257164">
              <a:lnSpc>
                <a:spcPct val="100000"/>
              </a:lnSpc>
              <a:spcAft>
                <a:spcPts val="600"/>
              </a:spcAft>
            </a:pPr>
            <a:r>
              <a:rPr lang="en-US" sz="1800" dirty="0">
                <a:latin typeface="Verdana" panose="020B0604030504040204" pitchFamily="34" charset="0"/>
                <a:ea typeface="Verdana" panose="020B0604030504040204" pitchFamily="34" charset="0"/>
              </a:rPr>
              <a:t>Provide supplies.</a:t>
            </a:r>
          </a:p>
          <a:p>
            <a:pPr marL="446077" lvl="1" indent="-257164">
              <a:lnSpc>
                <a:spcPct val="100000"/>
              </a:lnSpc>
              <a:spcAft>
                <a:spcPts val="600"/>
              </a:spcAft>
            </a:pPr>
            <a:r>
              <a:rPr lang="en-US" sz="1800" dirty="0">
                <a:latin typeface="Verdana" panose="020B0604030504040204" pitchFamily="34" charset="0"/>
                <a:ea typeface="Verdana" panose="020B0604030504040204" pitchFamily="34" charset="0"/>
              </a:rPr>
              <a:t>Put up reminders for personal hygiene practices.</a:t>
            </a:r>
          </a:p>
          <a:p>
            <a:pPr marL="446077" lvl="1" indent="-257164">
              <a:lnSpc>
                <a:spcPct val="100000"/>
              </a:lnSpc>
              <a:spcAft>
                <a:spcPts val="600"/>
              </a:spcAft>
            </a:pPr>
            <a:r>
              <a:rPr lang="en-US" sz="1800" dirty="0">
                <a:latin typeface="Verdana" panose="020B0604030504040204" pitchFamily="34" charset="0"/>
                <a:ea typeface="Verdana" panose="020B0604030504040204" pitchFamily="34" charset="0"/>
              </a:rPr>
              <a:t>Remove shared items.</a:t>
            </a:r>
          </a:p>
          <a:p>
            <a:pPr marL="446077" lvl="1" indent="-257164">
              <a:lnSpc>
                <a:spcPct val="100000"/>
              </a:lnSpc>
              <a:spcAft>
                <a:spcPts val="1600"/>
              </a:spcAft>
            </a:pPr>
            <a:r>
              <a:rPr lang="en-US" sz="1800" dirty="0">
                <a:latin typeface="Verdana" panose="020B0604030504040204" pitchFamily="34" charset="0"/>
                <a:ea typeface="Verdana" panose="020B0604030504040204" pitchFamily="34" charset="0"/>
              </a:rPr>
              <a:t>Disinfect high-contact areas and items.</a:t>
            </a:r>
          </a:p>
          <a:p>
            <a:pPr>
              <a:lnSpc>
                <a:spcPct val="100000"/>
              </a:lnSpc>
              <a:spcAft>
                <a:spcPts val="1800"/>
              </a:spcAft>
            </a:pPr>
            <a:r>
              <a:rPr lang="en-US" sz="2000" dirty="0">
                <a:latin typeface="Verdana" panose="020B0604030504040204" pitchFamily="34" charset="0"/>
                <a:ea typeface="Verdana" panose="020B0604030504040204" pitchFamily="34" charset="0"/>
              </a:rPr>
              <a:t>Train, supervise, and document. </a:t>
            </a:r>
            <a:endParaRPr lang="en-US" sz="2000" dirty="0" smtClean="0">
              <a:latin typeface="Verdana" panose="020B0604030504040204" pitchFamily="34" charset="0"/>
              <a:ea typeface="Verdana" panose="020B0604030504040204" pitchFamily="34" charset="0"/>
            </a:endParaRPr>
          </a:p>
          <a:p>
            <a:pPr>
              <a:lnSpc>
                <a:spcPct val="100000"/>
              </a:lnSpc>
              <a:spcAft>
                <a:spcPts val="1800"/>
              </a:spcAft>
            </a:pP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2442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What employers should do</a:t>
            </a:r>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12"/>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15</a:t>
            </a:fld>
            <a:endParaRPr lang="en-US" dirty="0">
              <a:latin typeface="Verdana" panose="020B0604030504040204" pitchFamily="34" charset="0"/>
              <a:ea typeface="Verdana" panose="020B0604030504040204" pitchFamily="34" charset="0"/>
            </a:endParaRPr>
          </a:p>
        </p:txBody>
      </p:sp>
      <p:sp>
        <p:nvSpPr>
          <p:cNvPr id="8" name="Content Placeholder 3">
            <a:extLst>
              <a:ext uri="{FF2B5EF4-FFF2-40B4-BE49-F238E27FC236}">
                <a16:creationId xmlns:a16="http://schemas.microsoft.com/office/drawing/2014/main" xmlns="" id="{70467D02-87A5-324C-92FB-8EE632011F65}"/>
              </a:ext>
            </a:extLst>
          </p:cNvPr>
          <p:cNvSpPr>
            <a:spLocks noGrp="1"/>
          </p:cNvSpPr>
          <p:nvPr>
            <p:ph sz="half" idx="1"/>
          </p:nvPr>
        </p:nvSpPr>
        <p:spPr>
          <a:xfrm>
            <a:off x="609601" y="1690688"/>
            <a:ext cx="5956091" cy="4351338"/>
          </a:xfrm>
        </p:spPr>
        <p:txBody>
          <a:bodyPr>
            <a:noAutofit/>
          </a:bodyPr>
          <a:lstStyle/>
          <a:p>
            <a:pPr marL="0" indent="0">
              <a:lnSpc>
                <a:spcPct val="100000"/>
              </a:lnSpc>
              <a:spcAft>
                <a:spcPts val="600"/>
              </a:spcAft>
              <a:buNone/>
            </a:pPr>
            <a:r>
              <a:rPr lang="en-US" sz="2000" b="1" dirty="0">
                <a:latin typeface="Verdana" panose="020B0604030504040204" pitchFamily="34" charset="0"/>
                <a:ea typeface="Verdana" panose="020B0604030504040204" pitchFamily="34" charset="0"/>
              </a:rPr>
              <a:t>Joint health and safety </a:t>
            </a:r>
            <a:r>
              <a:rPr lang="en-US" sz="2000" b="1" dirty="0" smtClean="0">
                <a:latin typeface="Verdana" panose="020B0604030504040204" pitchFamily="34" charset="0"/>
                <a:ea typeface="Verdana" panose="020B0604030504040204" pitchFamily="34" charset="0"/>
              </a:rPr>
              <a:t>committees</a:t>
            </a:r>
            <a:endParaRPr lang="en-US" sz="2000" dirty="0" smtClean="0">
              <a:latin typeface="Verdana" panose="020B0604030504040204" pitchFamily="34" charset="0"/>
              <a:ea typeface="Verdana" panose="020B0604030504040204" pitchFamily="34" charset="0"/>
            </a:endParaRPr>
          </a:p>
          <a:p>
            <a:pPr>
              <a:lnSpc>
                <a:spcPct val="100000"/>
              </a:lnSpc>
              <a:spcAft>
                <a:spcPts val="600"/>
              </a:spcAft>
            </a:pPr>
            <a:r>
              <a:rPr lang="en-US" sz="2000" dirty="0" smtClean="0">
                <a:latin typeface="Verdana" panose="020B0604030504040204" pitchFamily="34" charset="0"/>
                <a:ea typeface="Verdana" panose="020B0604030504040204" pitchFamily="34" charset="0"/>
              </a:rPr>
              <a:t>Work </a:t>
            </a:r>
            <a:r>
              <a:rPr lang="en-US" sz="2000" dirty="0">
                <a:latin typeface="Verdana" panose="020B0604030504040204" pitchFamily="34" charset="0"/>
                <a:ea typeface="Verdana" panose="020B0604030504040204" pitchFamily="34" charset="0"/>
              </a:rPr>
              <a:t>with joint </a:t>
            </a:r>
            <a:r>
              <a:rPr lang="en-US" sz="2000" dirty="0" smtClean="0">
                <a:latin typeface="Verdana" panose="020B0604030504040204" pitchFamily="34" charset="0"/>
                <a:ea typeface="Verdana" panose="020B0604030504040204" pitchFamily="34" charset="0"/>
              </a:rPr>
              <a:t>occupational health </a:t>
            </a:r>
            <a:r>
              <a:rPr lang="en-US" sz="2000" dirty="0">
                <a:latin typeface="Verdana" panose="020B0604030504040204" pitchFamily="34" charset="0"/>
                <a:ea typeface="Verdana" panose="020B0604030504040204" pitchFamily="34" charset="0"/>
              </a:rPr>
              <a:t>and safety committee </a:t>
            </a:r>
            <a:r>
              <a:rPr lang="en-US" sz="2000" dirty="0" smtClean="0">
                <a:latin typeface="Verdana" panose="020B0604030504040204" pitchFamily="34" charset="0"/>
                <a:ea typeface="Verdana" panose="020B0604030504040204" pitchFamily="34" charset="0"/>
              </a:rPr>
              <a:t>(JOHSC) members </a:t>
            </a:r>
            <a:r>
              <a:rPr lang="en-US" sz="2000" dirty="0">
                <a:latin typeface="Verdana" panose="020B0604030504040204" pitchFamily="34" charset="0"/>
                <a:ea typeface="Verdana" panose="020B0604030504040204" pitchFamily="34" charset="0"/>
              </a:rPr>
              <a:t>or worker representatives </a:t>
            </a:r>
            <a:r>
              <a:rPr lang="en-US" sz="2000" dirty="0" smtClean="0">
                <a:latin typeface="Verdana" panose="020B0604030504040204" pitchFamily="34" charset="0"/>
                <a:ea typeface="Verdana" panose="020B0604030504040204" pitchFamily="34" charset="0"/>
              </a:rPr>
              <a:t>to:</a:t>
            </a:r>
          </a:p>
          <a:p>
            <a:pPr lvl="1">
              <a:lnSpc>
                <a:spcPct val="100000"/>
              </a:lnSpc>
              <a:spcAft>
                <a:spcPts val="600"/>
              </a:spcAft>
            </a:pPr>
            <a:r>
              <a:rPr lang="en-US" sz="1800" dirty="0" smtClean="0">
                <a:latin typeface="Verdana" panose="020B0604030504040204" pitchFamily="34" charset="0"/>
                <a:ea typeface="Verdana" panose="020B0604030504040204" pitchFamily="34" charset="0"/>
              </a:rPr>
              <a:t>Identify </a:t>
            </a:r>
            <a:r>
              <a:rPr lang="en-US" sz="1800" dirty="0">
                <a:latin typeface="Verdana" panose="020B0604030504040204" pitchFamily="34" charset="0"/>
                <a:ea typeface="Verdana" panose="020B0604030504040204" pitchFamily="34" charset="0"/>
              </a:rPr>
              <a:t>and find solutions to workplace health and safety </a:t>
            </a:r>
            <a:r>
              <a:rPr lang="en-US" sz="1800" dirty="0" smtClean="0">
                <a:latin typeface="Verdana" panose="020B0604030504040204" pitchFamily="34" charset="0"/>
                <a:ea typeface="Verdana" panose="020B0604030504040204" pitchFamily="34" charset="0"/>
              </a:rPr>
              <a:t>issues.</a:t>
            </a:r>
          </a:p>
          <a:p>
            <a:pPr lvl="1">
              <a:lnSpc>
                <a:spcPct val="100000"/>
              </a:lnSpc>
              <a:spcAft>
                <a:spcPts val="600"/>
              </a:spcAft>
            </a:pPr>
            <a:r>
              <a:rPr lang="en-US" sz="1800" dirty="0" smtClean="0">
                <a:latin typeface="Verdana" panose="020B0604030504040204" pitchFamily="34" charset="0"/>
                <a:ea typeface="Verdana" panose="020B0604030504040204" pitchFamily="34" charset="0"/>
              </a:rPr>
              <a:t>Includes </a:t>
            </a:r>
            <a:r>
              <a:rPr lang="en-US" sz="1800" dirty="0">
                <a:latin typeface="Verdana" panose="020B0604030504040204" pitchFamily="34" charset="0"/>
                <a:ea typeface="Verdana" panose="020B0604030504040204" pitchFamily="34" charset="0"/>
              </a:rPr>
              <a:t>concerns about exposure to </a:t>
            </a:r>
            <a:r>
              <a:rPr lang="en-US" sz="1800" dirty="0" smtClean="0">
                <a:latin typeface="Verdana" panose="020B0604030504040204" pitchFamily="34" charset="0"/>
                <a:ea typeface="Verdana" panose="020B0604030504040204" pitchFamily="34" charset="0"/>
              </a:rPr>
              <a:t>COVID-19.</a:t>
            </a:r>
          </a:p>
          <a:p>
            <a:pPr lvl="1">
              <a:lnSpc>
                <a:spcPct val="100000"/>
              </a:lnSpc>
              <a:spcAft>
                <a:spcPts val="1800"/>
              </a:spcAft>
            </a:pPr>
            <a:r>
              <a:rPr lang="en-US" sz="1800" dirty="0" smtClean="0">
                <a:latin typeface="Verdana" panose="020B0604030504040204" pitchFamily="34" charset="0"/>
                <a:ea typeface="Verdana" panose="020B0604030504040204" pitchFamily="34" charset="0"/>
              </a:rPr>
              <a:t>Joint </a:t>
            </a:r>
            <a:r>
              <a:rPr lang="en-US" sz="1800" dirty="0">
                <a:latin typeface="Verdana" panose="020B0604030504040204" pitchFamily="34" charset="0"/>
                <a:ea typeface="Verdana" panose="020B0604030504040204" pitchFamily="34" charset="0"/>
              </a:rPr>
              <a:t>committees must continue to meet regularly as required under the Occupational Health and Safety Regulation.</a:t>
            </a:r>
          </a:p>
        </p:txBody>
      </p:sp>
      <p:pic>
        <p:nvPicPr>
          <p:cNvPr id="6" name="Content Placeholder 13">
            <a:extLst>
              <a:ext uri="{FF2B5EF4-FFF2-40B4-BE49-F238E27FC236}">
                <a16:creationId xmlns:a16="http://schemas.microsoft.com/office/drawing/2014/main" xmlns="" id="{8E6BB507-7F65-C84A-BAE0-C0023EA40D8F}"/>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l="8091" t="-33" r="17080" b="8550"/>
          <a:stretch/>
        </p:blipFill>
        <p:spPr bwMode="auto">
          <a:xfrm>
            <a:off x="6762952" y="1790170"/>
            <a:ext cx="4819449" cy="3928050"/>
          </a:xfrm>
          <a:prstGeom prst="roundRect">
            <a:avLst>
              <a:gd name="adj" fmla="val 7063"/>
            </a:avLst>
          </a:prstGeom>
          <a:noFill/>
          <a:ln w="9525">
            <a:noFill/>
            <a:miter lim="800000"/>
            <a:headEnd/>
            <a:tailEnd/>
          </a:ln>
        </p:spPr>
      </p:pic>
    </p:spTree>
    <p:extLst>
      <p:ext uri="{BB962C8B-B14F-4D97-AF65-F5344CB8AC3E}">
        <p14:creationId xmlns:p14="http://schemas.microsoft.com/office/powerpoint/2010/main" val="305608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797589F-D539-D242-85E1-E27B0DFC46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8" t="6623" r="16961" b="-50"/>
          <a:stretch/>
        </p:blipFill>
        <p:spPr>
          <a:xfrm>
            <a:off x="6341805" y="1688652"/>
            <a:ext cx="5240593" cy="4004225"/>
          </a:xfrm>
          <a:prstGeom prst="roundRect">
            <a:avLst>
              <a:gd name="adj" fmla="val 7063"/>
            </a:avLst>
          </a:prstGeom>
        </p:spPr>
      </p:pic>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What workers should do</a:t>
            </a:r>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16</a:t>
            </a:fld>
            <a:endParaRPr lang="en-US" dirty="0">
              <a:latin typeface="Verdana" panose="020B0604030504040204" pitchFamily="34" charset="0"/>
              <a:ea typeface="Verdana" panose="020B0604030504040204" pitchFamily="34" charset="0"/>
            </a:endParaRPr>
          </a:p>
        </p:txBody>
      </p:sp>
      <p:sp>
        <p:nvSpPr>
          <p:cNvPr id="6" name="Content Placeholder 3">
            <a:extLst>
              <a:ext uri="{FF2B5EF4-FFF2-40B4-BE49-F238E27FC236}">
                <a16:creationId xmlns:a16="http://schemas.microsoft.com/office/drawing/2014/main" xmlns="" id="{2FB974FC-EB10-8C46-B837-582BC5441EE5}"/>
              </a:ext>
            </a:extLst>
          </p:cNvPr>
          <p:cNvSpPr txBox="1">
            <a:spLocks/>
          </p:cNvSpPr>
          <p:nvPr/>
        </p:nvSpPr>
        <p:spPr bwMode="auto">
          <a:xfrm>
            <a:off x="609601" y="1690688"/>
            <a:ext cx="573220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82558" indent="-182558" algn="l" defTabSz="457189" rtl="0" eaLnBrk="1" fontAlgn="base" hangingPunct="1">
              <a:lnSpc>
                <a:spcPct val="120000"/>
              </a:lnSpc>
              <a:spcBef>
                <a:spcPts val="0"/>
              </a:spcBef>
              <a:spcAft>
                <a:spcPts val="800"/>
              </a:spcAft>
              <a:buClr>
                <a:schemeClr val="accent1"/>
              </a:buClr>
              <a:buFont typeface="Arial" charset="0"/>
              <a:buChar char="•"/>
              <a:defRPr sz="2133" kern="1200">
                <a:solidFill>
                  <a:schemeClr val="tx1"/>
                </a:solidFill>
                <a:latin typeface="Verdana"/>
                <a:ea typeface="ＭＳ Ｐゴシック" pitchFamily="39" charset="-128"/>
                <a:cs typeface="Verdana"/>
              </a:defRPr>
            </a:lvl1pPr>
            <a:lvl2pPr marL="628635" indent="-171446" algn="l" defTabSz="457189" rtl="0" eaLnBrk="1" fontAlgn="base" hangingPunct="1">
              <a:lnSpc>
                <a:spcPct val="120000"/>
              </a:lnSpc>
              <a:spcBef>
                <a:spcPts val="0"/>
              </a:spcBef>
              <a:spcAft>
                <a:spcPts val="800"/>
              </a:spcAft>
              <a:buClr>
                <a:schemeClr val="accent2"/>
              </a:buClr>
              <a:buFont typeface="Arial" charset="0"/>
              <a:buChar char="•"/>
              <a:defRPr sz="1867" kern="1200">
                <a:solidFill>
                  <a:schemeClr val="tx1"/>
                </a:solidFill>
                <a:latin typeface="Verdana"/>
                <a:ea typeface="ＭＳ Ｐゴシック" pitchFamily="39" charset="-128"/>
                <a:cs typeface="Verdana"/>
              </a:defRPr>
            </a:lvl2pPr>
            <a:lvl3pPr marL="1073124" indent="-158747" algn="l" defTabSz="457189" rtl="0" eaLnBrk="1" fontAlgn="base" hangingPunct="1">
              <a:lnSpc>
                <a:spcPct val="120000"/>
              </a:lnSpc>
              <a:spcBef>
                <a:spcPts val="0"/>
              </a:spcBef>
              <a:spcAft>
                <a:spcPts val="800"/>
              </a:spcAft>
              <a:buClr>
                <a:schemeClr val="tx2"/>
              </a:buClr>
              <a:buFont typeface="Arial" charset="0"/>
              <a:buChar char="•"/>
              <a:defRPr sz="1600" kern="1200">
                <a:solidFill>
                  <a:schemeClr val="tx1"/>
                </a:solidFill>
                <a:latin typeface="Verdana"/>
                <a:ea typeface="ＭＳ Ｐゴシック" pitchFamily="39" charset="-128"/>
                <a:cs typeface="Verdana"/>
              </a:defRPr>
            </a:lvl3pPr>
            <a:lvl4pPr marL="1519201" indent="-147635" algn="l" defTabSz="457189" rtl="0" eaLnBrk="1" fontAlgn="base" hangingPunct="1">
              <a:lnSpc>
                <a:spcPct val="120000"/>
              </a:lnSpc>
              <a:spcBef>
                <a:spcPct val="20000"/>
              </a:spcBef>
              <a:spcAft>
                <a:spcPct val="0"/>
              </a:spcAft>
              <a:buClr>
                <a:schemeClr val="accent1"/>
              </a:buClr>
              <a:buFont typeface="Arial" charset="0"/>
              <a:buChar char="•"/>
              <a:defRPr sz="1333" kern="1200">
                <a:solidFill>
                  <a:schemeClr val="tx1"/>
                </a:solidFill>
                <a:latin typeface="Verdana"/>
                <a:ea typeface="ＭＳ Ｐゴシック" pitchFamily="39" charset="-128"/>
                <a:cs typeface="Verdana"/>
              </a:defRPr>
            </a:lvl4pPr>
            <a:lvl5pPr marL="2057349" indent="-228594" algn="l" defTabSz="457189" rtl="0" eaLnBrk="1" fontAlgn="base" hangingPunct="1">
              <a:lnSpc>
                <a:spcPct val="120000"/>
              </a:lnSpc>
              <a:spcBef>
                <a:spcPct val="20000"/>
              </a:spcBef>
              <a:spcAft>
                <a:spcPct val="0"/>
              </a:spcAft>
              <a:buClr>
                <a:srgbClr val="8E8676"/>
              </a:buClr>
              <a:buFont typeface="Arial" charset="0"/>
              <a:buChar char="•"/>
              <a:defRPr sz="1400" kern="1200">
                <a:solidFill>
                  <a:srgbClr val="8E8676"/>
                </a:solidFill>
                <a:latin typeface="Verdana"/>
                <a:ea typeface="ＭＳ Ｐゴシック" pitchFamily="39" charset="-128"/>
                <a:cs typeface="Verdan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1800"/>
              </a:spcAft>
            </a:pPr>
            <a:r>
              <a:rPr lang="en-US" sz="2000" dirty="0">
                <a:latin typeface="Verdana" panose="020B0604030504040204" pitchFamily="34" charset="0"/>
                <a:ea typeface="Verdana" panose="020B0604030504040204" pitchFamily="34" charset="0"/>
              </a:rPr>
              <a:t>Know when not to come to work.</a:t>
            </a:r>
          </a:p>
          <a:p>
            <a:pPr>
              <a:lnSpc>
                <a:spcPct val="100000"/>
              </a:lnSpc>
              <a:spcAft>
                <a:spcPts val="600"/>
              </a:spcAft>
            </a:pPr>
            <a:r>
              <a:rPr lang="en-US" sz="2000" dirty="0">
                <a:latin typeface="Verdana" panose="020B0604030504040204" pitchFamily="34" charset="0"/>
                <a:ea typeface="Verdana" panose="020B0604030504040204" pitchFamily="34" charset="0"/>
              </a:rPr>
              <a:t>Follow preventative measures while at work:</a:t>
            </a:r>
          </a:p>
          <a:p>
            <a:pPr lvl="1">
              <a:lnSpc>
                <a:spcPct val="100000"/>
              </a:lnSpc>
              <a:spcAft>
                <a:spcPts val="600"/>
              </a:spcAft>
            </a:pPr>
            <a:r>
              <a:rPr lang="en-US" sz="1734" dirty="0">
                <a:latin typeface="Verdana" panose="020B0604030504040204" pitchFamily="34" charset="0"/>
                <a:ea typeface="Verdana" panose="020B0604030504040204" pitchFamily="34" charset="0"/>
              </a:rPr>
              <a:t>Comply with the employer’s instructions around minimizing exposure.</a:t>
            </a:r>
          </a:p>
          <a:p>
            <a:pPr lvl="1">
              <a:lnSpc>
                <a:spcPct val="100000"/>
              </a:lnSpc>
              <a:spcAft>
                <a:spcPts val="1800"/>
              </a:spcAft>
            </a:pPr>
            <a:r>
              <a:rPr lang="en-US" sz="1734" dirty="0">
                <a:latin typeface="Verdana" panose="020B0604030504040204" pitchFamily="34" charset="0"/>
                <a:ea typeface="Verdana" panose="020B0604030504040204" pitchFamily="34" charset="0"/>
              </a:rPr>
              <a:t>Practice physical distancing, cleaning and disinfecting, and personal hygiene.</a:t>
            </a:r>
          </a:p>
          <a:p>
            <a:pPr>
              <a:lnSpc>
                <a:spcPct val="100000"/>
              </a:lnSpc>
              <a:spcAft>
                <a:spcPts val="1800"/>
              </a:spcAft>
            </a:pPr>
            <a:r>
              <a:rPr lang="en-US" sz="2000" dirty="0">
                <a:latin typeface="Verdana" panose="020B0604030504040204" pitchFamily="34" charset="0"/>
                <a:ea typeface="Verdana" panose="020B0604030504040204" pitchFamily="34" charset="0"/>
              </a:rPr>
              <a:t>Report hazards and refuse unsafe work.</a:t>
            </a:r>
          </a:p>
          <a:p>
            <a:pPr>
              <a:lnSpc>
                <a:spcPct val="100000"/>
              </a:lnSpc>
              <a:spcAft>
                <a:spcPts val="600"/>
              </a:spcAft>
            </a:pPr>
            <a:r>
              <a:rPr lang="en-US" sz="2000" dirty="0">
                <a:latin typeface="Verdana" panose="020B0604030504040204" pitchFamily="34" charset="0"/>
                <a:ea typeface="Verdana" panose="020B0604030504040204" pitchFamily="34" charset="0"/>
              </a:rPr>
              <a:t>Take steps to minimize exposure to COVID-19 while away from work.</a:t>
            </a:r>
          </a:p>
        </p:txBody>
      </p:sp>
    </p:spTree>
    <p:extLst>
      <p:ext uri="{BB962C8B-B14F-4D97-AF65-F5344CB8AC3E}">
        <p14:creationId xmlns:p14="http://schemas.microsoft.com/office/powerpoint/2010/main" val="338890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a:xfrm>
            <a:off x="914610" y="726798"/>
            <a:ext cx="10367906" cy="1025525"/>
          </a:xfrm>
        </p:spPr>
        <p:txBody>
          <a:bodyPr>
            <a:normAutofit/>
          </a:bodyPr>
          <a:lstStyle/>
          <a:p>
            <a:pPr algn="l"/>
            <a:r>
              <a:rPr lang="en-US" sz="3000" dirty="0">
                <a:latin typeface="Verdana" panose="020B0604030504040204" pitchFamily="34" charset="0"/>
                <a:ea typeface="Verdana" panose="020B0604030504040204" pitchFamily="34" charset="0"/>
              </a:rPr>
              <a:t>Participant poll</a:t>
            </a:r>
          </a:p>
        </p:txBody>
      </p:sp>
      <p:sp>
        <p:nvSpPr>
          <p:cNvPr id="4" name="Content Placeholder 3">
            <a:extLst>
              <a:ext uri="{FF2B5EF4-FFF2-40B4-BE49-F238E27FC236}">
                <a16:creationId xmlns:a16="http://schemas.microsoft.com/office/drawing/2014/main" xmlns="" id="{E9BBADFC-B0B6-7C40-BC41-15E5055BC889}"/>
              </a:ext>
            </a:extLst>
          </p:cNvPr>
          <p:cNvSpPr>
            <a:spLocks noGrp="1"/>
          </p:cNvSpPr>
          <p:nvPr>
            <p:ph idx="4294967295"/>
          </p:nvPr>
        </p:nvSpPr>
        <p:spPr>
          <a:xfrm>
            <a:off x="914610" y="1796567"/>
            <a:ext cx="10367906" cy="4578833"/>
          </a:xfrm>
        </p:spPr>
        <p:txBody>
          <a:bodyPr>
            <a:normAutofit/>
          </a:bodyPr>
          <a:lstStyle/>
          <a:p>
            <a:pPr marL="0" indent="0">
              <a:spcAft>
                <a:spcPts val="1600"/>
              </a:spcAft>
              <a:buNone/>
            </a:pPr>
            <a:r>
              <a:rPr lang="en-US" sz="2000" b="1" dirty="0">
                <a:latin typeface="Verdana" panose="020B0604030504040204" pitchFamily="34" charset="0"/>
                <a:ea typeface="Verdana" panose="020B0604030504040204" pitchFamily="34" charset="0"/>
              </a:rPr>
              <a:t>My workplace (choose all that apply):</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is </a:t>
            </a:r>
            <a:r>
              <a:rPr lang="en-US" sz="2000" b="1" dirty="0">
                <a:latin typeface="Verdana" panose="020B0604030504040204" pitchFamily="34" charset="0"/>
                <a:ea typeface="Verdana" panose="020B0604030504040204" pitchFamily="34" charset="0"/>
              </a:rPr>
              <a:t>effectively</a:t>
            </a:r>
            <a:r>
              <a:rPr lang="en-US" sz="2000" dirty="0">
                <a:latin typeface="Verdana" panose="020B0604030504040204" pitchFamily="34" charset="0"/>
                <a:ea typeface="Verdana" panose="020B0604030504040204" pitchFamily="34" charset="0"/>
              </a:rPr>
              <a:t> controlling the risk of COVID-19 exposure.</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is </a:t>
            </a:r>
            <a:r>
              <a:rPr lang="en-US" sz="2000" b="1" dirty="0">
                <a:latin typeface="Verdana" panose="020B0604030504040204" pitchFamily="34" charset="0"/>
                <a:ea typeface="Verdana" panose="020B0604030504040204" pitchFamily="34" charset="0"/>
              </a:rPr>
              <a:t>minimally</a:t>
            </a:r>
            <a:r>
              <a:rPr lang="en-US" sz="2000" dirty="0">
                <a:latin typeface="Verdana" panose="020B0604030504040204" pitchFamily="34" charset="0"/>
                <a:ea typeface="Verdana" panose="020B0604030504040204" pitchFamily="34" charset="0"/>
              </a:rPr>
              <a:t> controlling the risk of COVID-19 exposure.</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has </a:t>
            </a:r>
            <a:r>
              <a:rPr lang="en-US" sz="2000" b="1" dirty="0">
                <a:latin typeface="Verdana" panose="020B0604030504040204" pitchFamily="34" charset="0"/>
                <a:ea typeface="Verdana" panose="020B0604030504040204" pitchFamily="34" charset="0"/>
              </a:rPr>
              <a:t>no controls</a:t>
            </a:r>
            <a:r>
              <a:rPr lang="en-US" sz="2000" dirty="0">
                <a:latin typeface="Verdana" panose="020B0604030504040204" pitchFamily="34" charset="0"/>
                <a:ea typeface="Verdana" panose="020B0604030504040204" pitchFamily="34" charset="0"/>
              </a:rPr>
              <a:t> to reduce the risk of COVID-19 exposure.</a:t>
            </a:r>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4294967295"/>
          </p:nvPr>
        </p:nvSpPr>
        <p:spPr>
          <a:xfrm>
            <a:off x="11723688" y="6473825"/>
            <a:ext cx="468312" cy="365125"/>
          </a:xfrm>
        </p:spPr>
        <p:txBody>
          <a:bodyPr/>
          <a:lstStyle/>
          <a:p>
            <a:fld id="{5D855D34-E11B-BE40-8E40-1CF69A63AE91}" type="slidenum">
              <a:rPr lang="en-US" smtClean="0">
                <a:latin typeface="Verdana" panose="020B0604030504040204" pitchFamily="34" charset="0"/>
                <a:ea typeface="Verdana" panose="020B0604030504040204" pitchFamily="34" charset="0"/>
              </a:rPr>
              <a:pPr/>
              <a:t>17</a:t>
            </a:fld>
            <a:endParaRPr lang="en-US" dirty="0">
              <a:latin typeface="Verdana" panose="020B0604030504040204" pitchFamily="34" charset="0"/>
              <a:ea typeface="Verdana" panose="020B0604030504040204" pitchFamily="34" charset="0"/>
            </a:endParaRPr>
          </a:p>
        </p:txBody>
      </p:sp>
      <p:sp>
        <p:nvSpPr>
          <p:cNvPr id="8" name="Oval 7">
            <a:extLst>
              <a:ext uri="{FF2B5EF4-FFF2-40B4-BE49-F238E27FC236}">
                <a16:creationId xmlns:a16="http://schemas.microsoft.com/office/drawing/2014/main" xmlns="" id="{6ED7AE62-B56B-6A4B-A19A-C75008454E62}"/>
              </a:ext>
            </a:extLst>
          </p:cNvPr>
          <p:cNvSpPr/>
          <p:nvPr/>
        </p:nvSpPr>
        <p:spPr>
          <a:xfrm>
            <a:off x="1017846" y="2418543"/>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B157525C-4DD1-944F-97A7-34BAE42B71F4}"/>
              </a:ext>
            </a:extLst>
          </p:cNvPr>
          <p:cNvSpPr/>
          <p:nvPr/>
        </p:nvSpPr>
        <p:spPr>
          <a:xfrm>
            <a:off x="1017846" y="3142443"/>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47818A4E-8B0E-B84E-9765-58789E725AC7}"/>
              </a:ext>
            </a:extLst>
          </p:cNvPr>
          <p:cNvSpPr/>
          <p:nvPr/>
        </p:nvSpPr>
        <p:spPr>
          <a:xfrm>
            <a:off x="1017846" y="3866343"/>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7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1">
            <a:extLst>
              <a:ext uri="{FF2B5EF4-FFF2-40B4-BE49-F238E27FC236}">
                <a16:creationId xmlns="" xmlns:a16="http://schemas.microsoft.com/office/drawing/2014/main" id="{91D88195-D226-2E49-8B94-049818FA403A}"/>
              </a:ext>
            </a:extLst>
          </p:cNvPr>
          <p:cNvSpPr/>
          <p:nvPr/>
        </p:nvSpPr>
        <p:spPr>
          <a:xfrm>
            <a:off x="609601" y="1451378"/>
            <a:ext cx="10972800" cy="1572978"/>
          </a:xfrm>
          <a:prstGeom prst="round2DiagRect">
            <a:avLst>
              <a:gd name="adj1" fmla="val 13061"/>
              <a:gd name="adj2"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74638"/>
            <a:r>
              <a:rPr lang="en-US" sz="2000" dirty="0" smtClean="0">
                <a:solidFill>
                  <a:schemeClr val="bg2"/>
                </a:solidFill>
                <a:latin typeface="Verdana" panose="020B0604030504040204" pitchFamily="34" charset="0"/>
                <a:ea typeface="Verdana" panose="020B0604030504040204" pitchFamily="34" charset="0"/>
              </a:rPr>
              <a:t>On May 6, 2020, the provincial government outlined its </a:t>
            </a:r>
            <a:r>
              <a:rPr lang="en-US" sz="2000" dirty="0">
                <a:solidFill>
                  <a:schemeClr val="bg2"/>
                </a:solidFill>
                <a:latin typeface="Verdana" panose="020B0604030504040204" pitchFamily="34" charset="0"/>
                <a:ea typeface="Verdana" panose="020B0604030504040204" pitchFamily="34" charset="0"/>
              </a:rPr>
              <a:t>plan to restart B.C. safely. Employers preparing to resume operations must develop </a:t>
            </a:r>
            <a:r>
              <a:rPr lang="en-US" sz="2000" dirty="0" smtClean="0">
                <a:solidFill>
                  <a:schemeClr val="bg2"/>
                </a:solidFill>
                <a:latin typeface="Verdana" panose="020B0604030504040204" pitchFamily="34" charset="0"/>
                <a:ea typeface="Verdana" panose="020B0604030504040204" pitchFamily="34" charset="0"/>
              </a:rPr>
              <a:t>plans* </a:t>
            </a:r>
            <a:r>
              <a:rPr lang="en-US" sz="2000" dirty="0">
                <a:solidFill>
                  <a:schemeClr val="bg2"/>
                </a:solidFill>
                <a:latin typeface="Verdana" panose="020B0604030504040204" pitchFamily="34" charset="0"/>
                <a:ea typeface="Verdana" panose="020B0604030504040204" pitchFamily="34" charset="0"/>
              </a:rPr>
              <a:t>to reopen safely, which includes assessing the risk of COVID-19 transmission in their workplace, and developing measures to reduce these </a:t>
            </a:r>
            <a:r>
              <a:rPr lang="en-US" sz="2000" dirty="0" smtClean="0">
                <a:solidFill>
                  <a:schemeClr val="bg2"/>
                </a:solidFill>
                <a:latin typeface="Verdana" panose="020B0604030504040204" pitchFamily="34" charset="0"/>
                <a:ea typeface="Verdana" panose="020B0604030504040204" pitchFamily="34" charset="0"/>
              </a:rPr>
              <a:t>risks</a:t>
            </a:r>
            <a:r>
              <a:rPr lang="en-US" sz="2000" dirty="0">
                <a:solidFill>
                  <a:schemeClr val="bg2"/>
                </a:solidFill>
                <a:latin typeface="Verdana" panose="020B0604030504040204" pitchFamily="34" charset="0"/>
                <a:ea typeface="Verdana" panose="020B0604030504040204" pitchFamily="34" charset="0"/>
              </a:rPr>
              <a:t>.</a:t>
            </a:r>
          </a:p>
        </p:txBody>
      </p:sp>
      <p:sp>
        <p:nvSpPr>
          <p:cNvPr id="3" name="Title 2">
            <a:extLst>
              <a:ext uri="{FF2B5EF4-FFF2-40B4-BE49-F238E27FC236}">
                <a16:creationId xmlns="" xmlns:a16="http://schemas.microsoft.com/office/drawing/2014/main" id="{354C5E20-2897-C340-BCF9-DD73C501BAF9}"/>
              </a:ext>
            </a:extLst>
          </p:cNvPr>
          <p:cNvSpPr>
            <a:spLocks noGrp="1"/>
          </p:cNvSpPr>
          <p:nvPr>
            <p:ph type="title"/>
          </p:nvPr>
        </p:nvSpPr>
        <p:spPr/>
        <p:txBody>
          <a:bodyPr>
            <a:normAutofit/>
          </a:bodyPr>
          <a:lstStyle/>
          <a:p>
            <a:r>
              <a:rPr lang="en-US" sz="3000" dirty="0" smtClean="0">
                <a:latin typeface="Verdana" panose="020B0604030504040204" pitchFamily="34" charset="0"/>
                <a:ea typeface="Verdana" panose="020B0604030504040204" pitchFamily="34" charset="0"/>
              </a:rPr>
              <a:t>Returning to safe operation</a:t>
            </a:r>
            <a:endParaRPr lang="en-US" sz="3000" dirty="0">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 xmlns:a16="http://schemas.microsoft.com/office/drawing/2014/main" id="{E9BBADFC-B0B6-7C40-BC41-15E5055BC889}"/>
              </a:ext>
            </a:extLst>
          </p:cNvPr>
          <p:cNvSpPr>
            <a:spLocks noGrp="1"/>
          </p:cNvSpPr>
          <p:nvPr>
            <p:ph idx="1"/>
          </p:nvPr>
        </p:nvSpPr>
        <p:spPr>
          <a:xfrm>
            <a:off x="609601" y="2710837"/>
            <a:ext cx="10972800" cy="3360920"/>
          </a:xfrm>
        </p:spPr>
        <p:txBody>
          <a:bodyPr>
            <a:normAutofit/>
          </a:bodyPr>
          <a:lstStyle/>
          <a:p>
            <a:pPr marL="457200" lvl="1" indent="0">
              <a:spcAft>
                <a:spcPts val="1600"/>
              </a:spcAft>
              <a:buNone/>
            </a:pPr>
            <a:endParaRPr lang="en-US" dirty="0">
              <a:latin typeface="Verdana" panose="020B0604030504040204" pitchFamily="34" charset="0"/>
              <a:ea typeface="Verdana" panose="020B0604030504040204" pitchFamily="34" charset="0"/>
            </a:endParaRPr>
          </a:p>
          <a:p>
            <a:pPr lvl="1">
              <a:spcAft>
                <a:spcPts val="1600"/>
              </a:spcAft>
            </a:pPr>
            <a:endParaRPr lang="en-US" dirty="0">
              <a:latin typeface="Verdana" panose="020B0604030504040204" pitchFamily="34" charset="0"/>
              <a:ea typeface="Verdana" panose="020B0604030504040204" pitchFamily="34" charset="0"/>
            </a:endParaRPr>
          </a:p>
          <a:p>
            <a:pPr marL="457200" lvl="1" indent="0">
              <a:spcAft>
                <a:spcPts val="1600"/>
              </a:spcAft>
              <a:buNone/>
            </a:pPr>
            <a:endParaRPr lang="en-US" dirty="0">
              <a:latin typeface="Verdana" panose="020B0604030504040204" pitchFamily="34" charset="0"/>
              <a:ea typeface="Verdana" panose="020B0604030504040204" pitchFamily="34" charset="0"/>
            </a:endParaRPr>
          </a:p>
          <a:p>
            <a:pPr lvl="1">
              <a:spcAft>
                <a:spcPts val="1600"/>
              </a:spcAft>
            </a:pPr>
            <a:endParaRPr lang="en-US" dirty="0">
              <a:latin typeface="Verdana" panose="020B0604030504040204" pitchFamily="34" charset="0"/>
              <a:ea typeface="Verdana" panose="020B0604030504040204" pitchFamily="34" charset="0"/>
            </a:endParaRPr>
          </a:p>
        </p:txBody>
      </p:sp>
      <p:sp>
        <p:nvSpPr>
          <p:cNvPr id="5" name="Slide Number Placeholder 3">
            <a:extLst>
              <a:ext uri="{FF2B5EF4-FFF2-40B4-BE49-F238E27FC236}">
                <a16:creationId xmlns="" xmlns:a16="http://schemas.microsoft.com/office/drawing/2014/main" id="{2BA064A0-3B16-A74A-8242-DD5B861E747A}"/>
              </a:ext>
            </a:extLst>
          </p:cNvPr>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18</a:t>
            </a:fld>
            <a:endParaRPr lang="en-US" dirty="0">
              <a:latin typeface="Verdana" panose="020B0604030504040204" pitchFamily="34" charset="0"/>
              <a:ea typeface="Verdana" panose="020B0604030504040204" pitchFamily="34" charset="0"/>
            </a:endParaRPr>
          </a:p>
        </p:txBody>
      </p:sp>
      <p:sp>
        <p:nvSpPr>
          <p:cNvPr id="2" name="Rectangle 1"/>
          <p:cNvSpPr/>
          <p:nvPr/>
        </p:nvSpPr>
        <p:spPr>
          <a:xfrm>
            <a:off x="927654" y="3127226"/>
            <a:ext cx="10536636" cy="3400931"/>
          </a:xfrm>
          <a:prstGeom prst="rect">
            <a:avLst/>
          </a:prstGeom>
        </p:spPr>
        <p:txBody>
          <a:bodyPr wrap="square">
            <a:spAutoFit/>
          </a:bodyPr>
          <a:lstStyle/>
          <a:p>
            <a:pPr>
              <a:spcAft>
                <a:spcPts val="600"/>
              </a:spcAft>
            </a:pPr>
            <a:r>
              <a:rPr lang="en-US" sz="2000" b="1" dirty="0" smtClean="0">
                <a:latin typeface="Verdana" panose="020B0604030504040204" pitchFamily="34" charset="0"/>
                <a:ea typeface="Verdana" panose="020B0604030504040204" pitchFamily="34" charset="0"/>
              </a:rPr>
              <a:t>How WorkSafeBC is partnering in B.C.’s Restart Plan</a:t>
            </a:r>
          </a:p>
          <a:p>
            <a:pPr marL="228600" indent="-228600">
              <a:spcAft>
                <a:spcPts val="1200"/>
              </a:spcAft>
              <a:buClr>
                <a:schemeClr val="accent1"/>
              </a:buClr>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Engaging workers</a:t>
            </a:r>
            <a:r>
              <a:rPr lang="en-US" sz="2000" dirty="0">
                <a:latin typeface="Verdana" panose="020B0604030504040204" pitchFamily="34" charset="0"/>
                <a:ea typeface="Verdana" panose="020B0604030504040204" pitchFamily="34" charset="0"/>
              </a:rPr>
              <a:t>, employers, industry, and other stakeholders to help them understand the health and safety measures they need to have in </a:t>
            </a:r>
            <a:r>
              <a:rPr lang="en-US" sz="2000" dirty="0" smtClean="0">
                <a:latin typeface="Verdana" panose="020B0604030504040204" pitchFamily="34" charset="0"/>
                <a:ea typeface="Verdana" panose="020B0604030504040204" pitchFamily="34" charset="0"/>
              </a:rPr>
              <a:t>place</a:t>
            </a:r>
          </a:p>
          <a:p>
            <a:pPr marL="228600" indent="-228600">
              <a:spcAft>
                <a:spcPts val="1200"/>
              </a:spcAft>
              <a:buClr>
                <a:schemeClr val="accent1"/>
              </a:buClr>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General guidance to employers on returning to safe operation now on worksafebc.com</a:t>
            </a:r>
          </a:p>
          <a:p>
            <a:pPr marL="228600" indent="-228600">
              <a:spcAft>
                <a:spcPts val="1200"/>
              </a:spcAft>
              <a:buClr>
                <a:schemeClr val="accent1"/>
              </a:buClr>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Specific resources to be developed for industries as they prepare </a:t>
            </a:r>
            <a:r>
              <a:rPr lang="en-US" sz="2000" dirty="0">
                <a:latin typeface="Verdana" panose="020B0604030504040204" pitchFamily="34" charset="0"/>
                <a:ea typeface="Verdana" panose="020B0604030504040204" pitchFamily="34" charset="0"/>
              </a:rPr>
              <a:t>to </a:t>
            </a:r>
            <a:r>
              <a:rPr lang="en-US" sz="2000" dirty="0" smtClean="0">
                <a:latin typeface="Verdana" panose="020B0604030504040204" pitchFamily="34" charset="0"/>
                <a:ea typeface="Verdana" panose="020B0604030504040204" pitchFamily="34" charset="0"/>
              </a:rPr>
              <a:t>reopen</a:t>
            </a:r>
            <a:endParaRPr lang="en-US" sz="800" dirty="0">
              <a:latin typeface="Verdana" panose="020B0604030504040204" pitchFamily="34" charset="0"/>
              <a:ea typeface="Verdana" panose="020B0604030504040204" pitchFamily="34" charset="0"/>
            </a:endParaRPr>
          </a:p>
          <a:p>
            <a:pPr>
              <a:spcAft>
                <a:spcPts val="1200"/>
              </a:spcAft>
              <a:buClr>
                <a:schemeClr val="accent1"/>
              </a:buClr>
            </a:pPr>
            <a:r>
              <a:rPr lang="en-US" sz="2000" dirty="0" smtClean="0">
                <a:latin typeface="Verdana" panose="020B0604030504040204" pitchFamily="34" charset="0"/>
                <a:ea typeface="Verdana" panose="020B0604030504040204" pitchFamily="34" charset="0"/>
              </a:rPr>
              <a:t>* </a:t>
            </a:r>
            <a:r>
              <a:rPr lang="en-US" sz="2000" i="1" dirty="0" smtClean="0">
                <a:latin typeface="Verdana" panose="020B0604030504040204" pitchFamily="34" charset="0"/>
                <a:ea typeface="Verdana" panose="020B0604030504040204" pitchFamily="34" charset="0"/>
              </a:rPr>
              <a:t>WorkSafeBC </a:t>
            </a:r>
            <a:r>
              <a:rPr lang="en-US" sz="2000" i="1" dirty="0">
                <a:latin typeface="Verdana" panose="020B0604030504040204" pitchFamily="34" charset="0"/>
                <a:ea typeface="Verdana" panose="020B0604030504040204" pitchFamily="34" charset="0"/>
              </a:rPr>
              <a:t>will not </a:t>
            </a:r>
            <a:r>
              <a:rPr lang="en-US" sz="2000" i="1" dirty="0" smtClean="0">
                <a:latin typeface="Verdana" panose="020B0604030504040204" pitchFamily="34" charset="0"/>
                <a:ea typeface="Verdana" panose="020B0604030504040204" pitchFamily="34" charset="0"/>
              </a:rPr>
              <a:t>review </a:t>
            </a:r>
            <a:r>
              <a:rPr lang="en-US" sz="2000" i="1" dirty="0">
                <a:latin typeface="Verdana" panose="020B0604030504040204" pitchFamily="34" charset="0"/>
                <a:ea typeface="Verdana" panose="020B0604030504040204" pitchFamily="34" charset="0"/>
              </a:rPr>
              <a:t>or </a:t>
            </a:r>
            <a:r>
              <a:rPr lang="en-US" sz="2000" i="1" dirty="0" smtClean="0">
                <a:latin typeface="Verdana" panose="020B0604030504040204" pitchFamily="34" charset="0"/>
                <a:ea typeface="Verdana" panose="020B0604030504040204" pitchFamily="34" charset="0"/>
              </a:rPr>
              <a:t>approve </a:t>
            </a:r>
            <a:r>
              <a:rPr lang="en-US" sz="2000" i="1" dirty="0">
                <a:latin typeface="Verdana" panose="020B0604030504040204" pitchFamily="34" charset="0"/>
                <a:ea typeface="Verdana" panose="020B0604030504040204" pitchFamily="34" charset="0"/>
              </a:rPr>
              <a:t>the plans of individual employers, but during a WorkSafeBC inspection we will ask employers about the steps they have taken to protect their workers.</a:t>
            </a:r>
            <a:endParaRPr lang="en-US" sz="2000" i="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4804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E5A7E3-5D3C-344D-941C-41B537D16361}"/>
              </a:ext>
            </a:extLst>
          </p:cNvPr>
          <p:cNvSpPr>
            <a:spLocks noGrp="1"/>
          </p:cNvSpPr>
          <p:nvPr>
            <p:ph type="title"/>
          </p:nvPr>
        </p:nvSpPr>
        <p:spPr/>
        <p:txBody>
          <a:bodyPr/>
          <a:lstStyle/>
          <a:p>
            <a:r>
              <a:rPr lang="en-US" sz="3000" dirty="0">
                <a:latin typeface="Verdana" panose="020B0604030504040204" pitchFamily="34" charset="0"/>
                <a:ea typeface="Verdana" panose="020B0604030504040204" pitchFamily="34" charset="0"/>
              </a:rPr>
              <a:t>Returning to safe operation</a:t>
            </a:r>
            <a:endParaRPr lang="en-US" sz="3000" dirty="0"/>
          </a:p>
        </p:txBody>
      </p:sp>
      <p:sp>
        <p:nvSpPr>
          <p:cNvPr id="3" name="Content Placeholder 2"/>
          <p:cNvSpPr>
            <a:spLocks noGrp="1"/>
          </p:cNvSpPr>
          <p:nvPr>
            <p:ph idx="1"/>
          </p:nvPr>
        </p:nvSpPr>
        <p:spPr>
          <a:xfrm>
            <a:off x="609599" y="1598952"/>
            <a:ext cx="10972802" cy="572748"/>
          </a:xfrm>
        </p:spPr>
        <p:txBody>
          <a:bodyPr>
            <a:noAutofit/>
          </a:bodyPr>
          <a:lstStyle/>
          <a:p>
            <a:pPr marL="0" indent="0">
              <a:spcAft>
                <a:spcPts val="0"/>
              </a:spcAft>
              <a:buNone/>
            </a:pPr>
            <a:r>
              <a:rPr lang="en-US" sz="2000" b="1" dirty="0">
                <a:latin typeface="Verdana" panose="020B0604030504040204" pitchFamily="34" charset="0"/>
                <a:ea typeface="Verdana" panose="020B0604030504040204" pitchFamily="34" charset="0"/>
              </a:rPr>
              <a:t>Guide to reducing the risk of </a:t>
            </a:r>
            <a:r>
              <a:rPr lang="en-US" sz="2000" b="1" dirty="0" smtClean="0">
                <a:latin typeface="Verdana" panose="020B0604030504040204" pitchFamily="34" charset="0"/>
                <a:ea typeface="Verdana" panose="020B0604030504040204" pitchFamily="34" charset="0"/>
              </a:rPr>
              <a:t>COVID-19</a:t>
            </a:r>
            <a:r>
              <a:rPr lang="en-US" sz="2000" dirty="0" smtClean="0">
                <a:latin typeface="Verdana" panose="020B0604030504040204" pitchFamily="34" charset="0"/>
                <a:ea typeface="Verdana" panose="020B0604030504040204" pitchFamily="34" charset="0"/>
              </a:rPr>
              <a:t> </a:t>
            </a:r>
            <a:endParaRPr lang="en-US" sz="2000" dirty="0">
              <a:latin typeface="Verdana" panose="020B0604030504040204" pitchFamily="34" charset="0"/>
              <a:ea typeface="Verdana" panose="020B0604030504040204" pitchFamily="34" charset="0"/>
            </a:endParaRPr>
          </a:p>
          <a:p>
            <a:pPr marL="838179" lvl="1" indent="-380990">
              <a:spcAft>
                <a:spcPts val="0"/>
              </a:spcAft>
              <a:buFont typeface="Arial" panose="020B0604020202020204" pitchFamily="34" charset="0"/>
              <a:buChar char="•"/>
            </a:pPr>
            <a:endParaRPr lang="en-US" sz="20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4"/>
          </p:nvPr>
        </p:nvSpPr>
        <p:spPr/>
        <p:txBody>
          <a:bodyPr/>
          <a:lstStyle/>
          <a:p>
            <a:fld id="{5D855D34-E11B-BE40-8E40-1CF69A63AE91}" type="slidenum">
              <a:rPr lang="en-US" smtClean="0"/>
              <a:pPr/>
              <a:t>19</a:t>
            </a:fld>
            <a:endParaRPr lang="en-US" dirty="0"/>
          </a:p>
        </p:txBody>
      </p:sp>
      <p:sp>
        <p:nvSpPr>
          <p:cNvPr id="8" name="Content Placeholder 2">
            <a:extLst>
              <a:ext uri="{FF2B5EF4-FFF2-40B4-BE49-F238E27FC236}">
                <a16:creationId xmlns="" xmlns:a16="http://schemas.microsoft.com/office/drawing/2014/main" id="{E6124B9E-1670-1343-A0D4-194B1DCA02A9}"/>
              </a:ext>
            </a:extLst>
          </p:cNvPr>
          <p:cNvSpPr txBox="1">
            <a:spLocks/>
          </p:cNvSpPr>
          <p:nvPr/>
        </p:nvSpPr>
        <p:spPr bwMode="auto">
          <a:xfrm>
            <a:off x="609598" y="2329151"/>
            <a:ext cx="10972803" cy="3584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82558" indent="-182558" algn="l" defTabSz="457189" rtl="0" eaLnBrk="1" fontAlgn="base" hangingPunct="1">
              <a:lnSpc>
                <a:spcPct val="120000"/>
              </a:lnSpc>
              <a:spcBef>
                <a:spcPts val="0"/>
              </a:spcBef>
              <a:spcAft>
                <a:spcPts val="800"/>
              </a:spcAft>
              <a:buClr>
                <a:schemeClr val="accent1"/>
              </a:buClr>
              <a:buFont typeface="Arial" charset="0"/>
              <a:buChar char="•"/>
              <a:defRPr sz="2133" kern="1200">
                <a:solidFill>
                  <a:schemeClr val="tx1"/>
                </a:solidFill>
                <a:latin typeface="Verdana"/>
                <a:ea typeface="ＭＳ Ｐゴシック" pitchFamily="39" charset="-128"/>
                <a:cs typeface="Verdana"/>
              </a:defRPr>
            </a:lvl1pPr>
            <a:lvl2pPr marL="628635" indent="-171446" algn="l" defTabSz="457189" rtl="0" eaLnBrk="1" fontAlgn="base" hangingPunct="1">
              <a:lnSpc>
                <a:spcPct val="120000"/>
              </a:lnSpc>
              <a:spcBef>
                <a:spcPts val="0"/>
              </a:spcBef>
              <a:spcAft>
                <a:spcPts val="800"/>
              </a:spcAft>
              <a:buClr>
                <a:schemeClr val="accent2"/>
              </a:buClr>
              <a:buFont typeface="Arial" charset="0"/>
              <a:buChar char="•"/>
              <a:defRPr sz="1867" kern="1200">
                <a:solidFill>
                  <a:schemeClr val="tx1"/>
                </a:solidFill>
                <a:latin typeface="Verdana"/>
                <a:ea typeface="ＭＳ Ｐゴシック" pitchFamily="39" charset="-128"/>
                <a:cs typeface="Verdana"/>
              </a:defRPr>
            </a:lvl2pPr>
            <a:lvl3pPr marL="1073124" indent="-158747" algn="l" defTabSz="457189" rtl="0" eaLnBrk="1" fontAlgn="base" hangingPunct="1">
              <a:lnSpc>
                <a:spcPct val="120000"/>
              </a:lnSpc>
              <a:spcBef>
                <a:spcPts val="0"/>
              </a:spcBef>
              <a:spcAft>
                <a:spcPts val="800"/>
              </a:spcAft>
              <a:buClr>
                <a:schemeClr val="tx2"/>
              </a:buClr>
              <a:buFont typeface="Arial" charset="0"/>
              <a:buChar char="•"/>
              <a:defRPr sz="1600" kern="1200">
                <a:solidFill>
                  <a:schemeClr val="tx1"/>
                </a:solidFill>
                <a:latin typeface="Verdana"/>
                <a:ea typeface="ＭＳ Ｐゴシック" pitchFamily="39" charset="-128"/>
                <a:cs typeface="Verdana"/>
              </a:defRPr>
            </a:lvl3pPr>
            <a:lvl4pPr marL="1519201" indent="-147635" algn="l" defTabSz="457189" rtl="0" eaLnBrk="1" fontAlgn="base" hangingPunct="1">
              <a:lnSpc>
                <a:spcPct val="120000"/>
              </a:lnSpc>
              <a:spcBef>
                <a:spcPct val="20000"/>
              </a:spcBef>
              <a:spcAft>
                <a:spcPct val="0"/>
              </a:spcAft>
              <a:buClr>
                <a:schemeClr val="accent1"/>
              </a:buClr>
              <a:buFont typeface="Arial" charset="0"/>
              <a:buChar char="•"/>
              <a:defRPr sz="1333" kern="1200">
                <a:solidFill>
                  <a:schemeClr val="tx1"/>
                </a:solidFill>
                <a:latin typeface="Verdana"/>
                <a:ea typeface="ＭＳ Ｐゴシック" pitchFamily="39" charset="-128"/>
                <a:cs typeface="Verdana"/>
              </a:defRPr>
            </a:lvl4pPr>
            <a:lvl5pPr marL="2057349" indent="-228594" algn="l" defTabSz="457189" rtl="0" eaLnBrk="1" fontAlgn="base" hangingPunct="1">
              <a:lnSpc>
                <a:spcPct val="120000"/>
              </a:lnSpc>
              <a:spcBef>
                <a:spcPct val="20000"/>
              </a:spcBef>
              <a:spcAft>
                <a:spcPct val="0"/>
              </a:spcAft>
              <a:buClr>
                <a:srgbClr val="8E8676"/>
              </a:buClr>
              <a:buFont typeface="Arial" charset="0"/>
              <a:buChar char="•"/>
              <a:defRPr sz="1400" kern="1200">
                <a:solidFill>
                  <a:srgbClr val="8E8676"/>
                </a:solidFill>
                <a:latin typeface="Verdana"/>
                <a:ea typeface="ＭＳ Ｐゴシック" pitchFamily="39" charset="-128"/>
                <a:cs typeface="Verdan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“COVID-19 and returning to safe operation” page on worksafebc.com provides a general guide to help employers develop a COVID-19 safety plan </a:t>
            </a:r>
          </a:p>
          <a:p>
            <a:pPr marL="342900" indent="-342900">
              <a:lnSpc>
                <a:spcPct val="10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Employers’ plan to reduce </a:t>
            </a:r>
            <a:r>
              <a:rPr lang="en-US" sz="2000" dirty="0">
                <a:latin typeface="Verdana" panose="020B0604030504040204" pitchFamily="34" charset="0"/>
                <a:ea typeface="Verdana" panose="020B0604030504040204" pitchFamily="34" charset="0"/>
              </a:rPr>
              <a:t>the risk of </a:t>
            </a:r>
            <a:r>
              <a:rPr lang="en-US" sz="2000" dirty="0" smtClean="0">
                <a:latin typeface="Verdana" panose="020B0604030504040204" pitchFamily="34" charset="0"/>
                <a:ea typeface="Verdana" panose="020B0604030504040204" pitchFamily="34" charset="0"/>
              </a:rPr>
              <a:t>exposure </a:t>
            </a:r>
            <a:r>
              <a:rPr lang="en-US" sz="2000" dirty="0">
                <a:latin typeface="Verdana" panose="020B0604030504040204" pitchFamily="34" charset="0"/>
                <a:ea typeface="Verdana" panose="020B0604030504040204" pitchFamily="34" charset="0"/>
              </a:rPr>
              <a:t>will address how:</a:t>
            </a:r>
          </a:p>
          <a:p>
            <a:pPr marL="788977" lvl="1" indent="-342900">
              <a:lnSpc>
                <a:spcPct val="100000"/>
              </a:lnSpc>
              <a:buFont typeface="Arial" panose="020B0604020202020204" pitchFamily="34" charset="0"/>
              <a:buChar char="•"/>
            </a:pPr>
            <a:r>
              <a:rPr lang="en-US" sz="1734" dirty="0">
                <a:latin typeface="Verdana" panose="020B0604030504040204" pitchFamily="34" charset="0"/>
                <a:ea typeface="Verdana" panose="020B0604030504040204" pitchFamily="34" charset="0"/>
              </a:rPr>
              <a:t>Your workplace is organized and arranged</a:t>
            </a:r>
          </a:p>
          <a:p>
            <a:pPr marL="788977" lvl="1" indent="-342900">
              <a:lnSpc>
                <a:spcPct val="100000"/>
              </a:lnSpc>
              <a:buFont typeface="Arial" panose="020B0604020202020204" pitchFamily="34" charset="0"/>
              <a:buChar char="•"/>
            </a:pPr>
            <a:r>
              <a:rPr lang="en-US" sz="1734" dirty="0">
                <a:latin typeface="Verdana" panose="020B0604030504040204" pitchFamily="34" charset="0"/>
                <a:ea typeface="Verdana" panose="020B0604030504040204" pitchFamily="34" charset="0"/>
              </a:rPr>
              <a:t>Some specific activities are carried out</a:t>
            </a:r>
          </a:p>
          <a:p>
            <a:pPr marL="788977" lvl="1" indent="-342900">
              <a:lnSpc>
                <a:spcPct val="100000"/>
              </a:lnSpc>
              <a:buFont typeface="Arial" panose="020B0604020202020204" pitchFamily="34" charset="0"/>
              <a:buChar char="•"/>
            </a:pPr>
            <a:r>
              <a:rPr lang="en-US" sz="1734" dirty="0">
                <a:latin typeface="Verdana" panose="020B0604030504040204" pitchFamily="34" charset="0"/>
                <a:ea typeface="Verdana" panose="020B0604030504040204" pitchFamily="34" charset="0"/>
              </a:rPr>
              <a:t>You clean and sanitize</a:t>
            </a:r>
          </a:p>
          <a:p>
            <a:pPr marL="788977" lvl="1" indent="-342900">
              <a:lnSpc>
                <a:spcPct val="100000"/>
              </a:lnSpc>
              <a:buFont typeface="Arial" panose="020B0604020202020204" pitchFamily="34" charset="0"/>
              <a:buChar char="•"/>
            </a:pPr>
            <a:r>
              <a:rPr lang="en-US" sz="1734" dirty="0">
                <a:latin typeface="Verdana" panose="020B0604030504040204" pitchFamily="34" charset="0"/>
                <a:ea typeface="Verdana" panose="020B0604030504040204" pitchFamily="34" charset="0"/>
              </a:rPr>
              <a:t>Changes and precautions will be communicated to everyone at the </a:t>
            </a:r>
            <a:r>
              <a:rPr lang="en-US" sz="1734" dirty="0" smtClean="0">
                <a:latin typeface="Verdana" panose="020B0604030504040204" pitchFamily="34" charset="0"/>
                <a:ea typeface="Verdana" panose="020B0604030504040204" pitchFamily="34" charset="0"/>
              </a:rPr>
              <a:t>workplace</a:t>
            </a:r>
            <a:endParaRPr lang="en-US" sz="1734"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4335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9D19A64-8ED1-6D46-A064-113CD6D2849F}"/>
              </a:ext>
            </a:extLst>
          </p:cNvPr>
          <p:cNvSpPr>
            <a:spLocks noGrp="1"/>
          </p:cNvSpPr>
          <p:nvPr>
            <p:ph type="title"/>
          </p:nvPr>
        </p:nvSpPr>
        <p:spPr/>
        <p:txBody>
          <a:bodyPr/>
          <a:lstStyle/>
          <a:p>
            <a:r>
              <a:rPr lang="en-US" sz="3000" dirty="0"/>
              <a:t>Agenda</a:t>
            </a:r>
          </a:p>
        </p:txBody>
      </p:sp>
      <p:sp>
        <p:nvSpPr>
          <p:cNvPr id="4" name="Slide Number Placeholder 3">
            <a:extLst>
              <a:ext uri="{FF2B5EF4-FFF2-40B4-BE49-F238E27FC236}">
                <a16:creationId xmlns:a16="http://schemas.microsoft.com/office/drawing/2014/main" xmlns="" id="{EC67506C-4166-674F-B777-9951B34786D7}"/>
              </a:ext>
            </a:extLst>
          </p:cNvPr>
          <p:cNvSpPr>
            <a:spLocks noGrp="1"/>
          </p:cNvSpPr>
          <p:nvPr>
            <p:ph type="sldNum" sz="quarter" idx="4"/>
          </p:nvPr>
        </p:nvSpPr>
        <p:spPr>
          <a:prstGeom prst="rect">
            <a:avLst/>
          </a:prstGeom>
        </p:spPr>
        <p:txBody>
          <a:bodyPr/>
          <a:lstStyle/>
          <a:p>
            <a:fld id="{5D855D34-E11B-BE40-8E40-1CF69A63AE91}" type="slidenum">
              <a:rPr lang="en-US" smtClean="0"/>
              <a:pPr/>
              <a:t>2</a:t>
            </a:fld>
            <a:endParaRPr lang="en-US" dirty="0"/>
          </a:p>
        </p:txBody>
      </p:sp>
      <p:grpSp>
        <p:nvGrpSpPr>
          <p:cNvPr id="5" name="Group 27">
            <a:extLst>
              <a:ext uri="{FF2B5EF4-FFF2-40B4-BE49-F238E27FC236}">
                <a16:creationId xmlns:a16="http://schemas.microsoft.com/office/drawing/2014/main" xmlns="" id="{EAF86C0A-7277-C14A-96BD-1765E72E2E24}"/>
              </a:ext>
            </a:extLst>
          </p:cNvPr>
          <p:cNvGrpSpPr/>
          <p:nvPr/>
        </p:nvGrpSpPr>
        <p:grpSpPr>
          <a:xfrm>
            <a:off x="1155610" y="1994308"/>
            <a:ext cx="8955800" cy="3505344"/>
            <a:chOff x="3124200" y="2237601"/>
            <a:chExt cx="5781600" cy="2629008"/>
          </a:xfrm>
        </p:grpSpPr>
        <p:sp>
          <p:nvSpPr>
            <p:cNvPr id="6" name="TextBox 5">
              <a:extLst>
                <a:ext uri="{FF2B5EF4-FFF2-40B4-BE49-F238E27FC236}">
                  <a16:creationId xmlns:a16="http://schemas.microsoft.com/office/drawing/2014/main" xmlns="" id="{AD1DE48A-7F71-CA4F-A958-F0B15261C7C6}"/>
                </a:ext>
              </a:extLst>
            </p:cNvPr>
            <p:cNvSpPr txBox="1"/>
            <p:nvPr/>
          </p:nvSpPr>
          <p:spPr>
            <a:xfrm>
              <a:off x="3124200" y="2237601"/>
              <a:ext cx="5781600" cy="2146742"/>
            </a:xfrm>
            <a:prstGeom prst="rect">
              <a:avLst/>
            </a:prstGeom>
            <a:noFill/>
          </p:spPr>
          <p:txBody>
            <a:bodyPr wrap="square" rtlCol="0">
              <a:spAutoFit/>
            </a:bodyPr>
            <a:lstStyle/>
            <a:p>
              <a:pPr marL="952476" indent="-825479">
                <a:spcAft>
                  <a:spcPts val="2400"/>
                </a:spcAft>
                <a:buFont typeface="Wingdings" charset="2"/>
                <a:buAutoNum type="arabicPlain"/>
              </a:pPr>
              <a:r>
                <a:rPr lang="en-US" sz="2000" dirty="0">
                  <a:latin typeface="Verdana"/>
                  <a:cs typeface="Verdana"/>
                </a:rPr>
                <a:t>Understanding COVID-19 </a:t>
              </a:r>
            </a:p>
            <a:p>
              <a:pPr marL="952476" indent="-825479">
                <a:spcAft>
                  <a:spcPts val="2400"/>
                </a:spcAft>
                <a:buFont typeface="+mj-lt"/>
                <a:buAutoNum type="arabicPlain"/>
              </a:pPr>
              <a:r>
                <a:rPr lang="en-US" sz="2000" dirty="0">
                  <a:latin typeface="Verdana"/>
                  <a:cs typeface="Verdana"/>
                </a:rPr>
                <a:t>Controlling the risk of COVID-19 exposure in the </a:t>
              </a:r>
              <a:r>
                <a:rPr lang="en-US" sz="2000" dirty="0" smtClean="0">
                  <a:latin typeface="Verdana"/>
                  <a:cs typeface="Verdana"/>
                </a:rPr>
                <a:t>workplace</a:t>
              </a:r>
              <a:endParaRPr lang="en-US" sz="2000" dirty="0">
                <a:latin typeface="Verdana"/>
                <a:cs typeface="Verdana"/>
              </a:endParaRPr>
            </a:p>
            <a:p>
              <a:pPr marL="952476" indent="-825479">
                <a:buFont typeface="+mj-lt"/>
                <a:buAutoNum type="arabicPlain"/>
              </a:pPr>
              <a:r>
                <a:rPr lang="en-US" sz="2000" dirty="0" err="1">
                  <a:latin typeface="Verdana"/>
                  <a:cs typeface="Verdana"/>
                </a:rPr>
                <a:t>WorkSafeBC</a:t>
              </a:r>
              <a:r>
                <a:rPr lang="en-US" sz="2000" dirty="0">
                  <a:latin typeface="Verdana"/>
                  <a:cs typeface="Verdana"/>
                </a:rPr>
                <a:t> support and other resources</a:t>
              </a:r>
            </a:p>
            <a:p>
              <a:pPr marL="952476" indent="-825479">
                <a:buFont typeface="+mj-lt"/>
                <a:buAutoNum type="arabicPlain"/>
              </a:pPr>
              <a:endParaRPr lang="en-US" sz="2000" dirty="0">
                <a:latin typeface="Verdana"/>
                <a:cs typeface="Verdana"/>
              </a:endParaRPr>
            </a:p>
            <a:p>
              <a:pPr marL="952476" indent="-825479">
                <a:buFont typeface="+mj-lt"/>
                <a:buAutoNum type="arabicPlain"/>
              </a:pPr>
              <a:r>
                <a:rPr lang="en-US" sz="2000" dirty="0">
                  <a:latin typeface="Verdana"/>
                  <a:cs typeface="Verdana"/>
                </a:rPr>
                <a:t>Questions and answers</a:t>
              </a:r>
            </a:p>
            <a:p>
              <a:pPr marL="952476" indent="-825479">
                <a:buFont typeface="+mj-lt"/>
                <a:buAutoNum type="arabicPlain"/>
              </a:pPr>
              <a:endParaRPr lang="en-US" sz="2000" dirty="0">
                <a:latin typeface="Verdana"/>
                <a:cs typeface="Verdana"/>
              </a:endParaRPr>
            </a:p>
            <a:p>
              <a:pPr marL="952476" indent="-825479">
                <a:buFont typeface="+mj-lt"/>
                <a:buAutoNum type="arabicPlain"/>
              </a:pPr>
              <a:endParaRPr lang="en-US" sz="2000" dirty="0">
                <a:latin typeface="Verdana"/>
                <a:cs typeface="Verdana"/>
              </a:endParaRPr>
            </a:p>
          </p:txBody>
        </p:sp>
        <p:cxnSp>
          <p:nvCxnSpPr>
            <p:cNvPr id="7" name="Straight Connector 6">
              <a:extLst>
                <a:ext uri="{FF2B5EF4-FFF2-40B4-BE49-F238E27FC236}">
                  <a16:creationId xmlns:a16="http://schemas.microsoft.com/office/drawing/2014/main" xmlns="" id="{ED4642B3-77D8-7649-8415-FB05031ABE65}"/>
                </a:ext>
              </a:extLst>
            </p:cNvPr>
            <p:cNvCxnSpPr>
              <a:cxnSpLocks/>
            </p:cNvCxnSpPr>
            <p:nvPr/>
          </p:nvCxnSpPr>
          <p:spPr>
            <a:xfrm>
              <a:off x="3575324" y="2237601"/>
              <a:ext cx="0" cy="2629008"/>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97299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err="1">
                <a:latin typeface="Verdana" panose="020B0604030504040204" pitchFamily="34" charset="0"/>
                <a:ea typeface="Verdana" panose="020B0604030504040204" pitchFamily="34" charset="0"/>
              </a:rPr>
              <a:t>WorkSafeBC’s</a:t>
            </a:r>
            <a:r>
              <a:rPr lang="en-US" sz="3000" dirty="0">
                <a:latin typeface="Verdana" panose="020B0604030504040204" pitchFamily="34" charset="0"/>
                <a:ea typeface="Verdana" panose="020B0604030504040204" pitchFamily="34" charset="0"/>
              </a:rPr>
              <a:t> support</a:t>
            </a:r>
            <a:endParaRPr lang="en-CA"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67420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54C5E20-2897-C340-BCF9-DD73C501BAF9}"/>
              </a:ext>
            </a:extLst>
          </p:cNvPr>
          <p:cNvSpPr>
            <a:spLocks noGrp="1"/>
          </p:cNvSpPr>
          <p:nvPr>
            <p:ph type="title"/>
          </p:nvPr>
        </p:nvSpPr>
        <p:spPr/>
        <p:txBody>
          <a:bodyPr>
            <a:normAutofit/>
          </a:bodyPr>
          <a:lstStyle/>
          <a:p>
            <a:pPr>
              <a:spcAft>
                <a:spcPts val="1600"/>
              </a:spcAft>
            </a:pPr>
            <a:r>
              <a:rPr lang="en-US" sz="3000" dirty="0">
                <a:latin typeface="Verdana" panose="020B0604030504040204" pitchFamily="34" charset="0"/>
                <a:ea typeface="Verdana" panose="020B0604030504040204" pitchFamily="34" charset="0"/>
              </a:rPr>
              <a:t>Accessing WorkSafeBC services</a:t>
            </a:r>
          </a:p>
        </p:txBody>
      </p:sp>
      <p:sp>
        <p:nvSpPr>
          <p:cNvPr id="4" name="Content Placeholder 3">
            <a:extLst>
              <a:ext uri="{FF2B5EF4-FFF2-40B4-BE49-F238E27FC236}">
                <a16:creationId xmlns="" xmlns:a16="http://schemas.microsoft.com/office/drawing/2014/main" id="{E9BBADFC-B0B6-7C40-BC41-15E5055BC889}"/>
              </a:ext>
            </a:extLst>
          </p:cNvPr>
          <p:cNvSpPr>
            <a:spLocks noGrp="1"/>
          </p:cNvSpPr>
          <p:nvPr>
            <p:ph idx="1"/>
          </p:nvPr>
        </p:nvSpPr>
        <p:spPr>
          <a:xfrm>
            <a:off x="609600" y="1441073"/>
            <a:ext cx="5378245" cy="4776864"/>
          </a:xfrm>
        </p:spPr>
        <p:txBody>
          <a:bodyPr>
            <a:normAutofit/>
          </a:bodyPr>
          <a:lstStyle/>
          <a:p>
            <a:pPr>
              <a:spcAft>
                <a:spcPts val="1600"/>
              </a:spcAft>
            </a:pPr>
            <a:r>
              <a:rPr lang="en-US" sz="2000" dirty="0">
                <a:latin typeface="Verdana" panose="020B0604030504040204" pitchFamily="34" charset="0"/>
                <a:ea typeface="Verdana" panose="020B0604030504040204" pitchFamily="34" charset="0"/>
              </a:rPr>
              <a:t>WorkSafeBC has been deemed an essential service.</a:t>
            </a:r>
          </a:p>
          <a:p>
            <a:pPr>
              <a:spcAft>
                <a:spcPts val="1600"/>
              </a:spcAft>
            </a:pPr>
            <a:r>
              <a:rPr lang="en-US" sz="2000" dirty="0">
                <a:latin typeface="Verdana" panose="020B0604030504040204" pitchFamily="34" charset="0"/>
                <a:ea typeface="Verdana" panose="020B0604030504040204" pitchFamily="34" charset="0"/>
              </a:rPr>
              <a:t>Check </a:t>
            </a:r>
            <a:r>
              <a:rPr lang="en-US" sz="2000" dirty="0">
                <a:solidFill>
                  <a:schemeClr val="accent2"/>
                </a:solidFill>
                <a:latin typeface="Verdana" panose="020B0604030504040204" pitchFamily="34" charset="0"/>
                <a:ea typeface="Verdana" panose="020B0604030504040204" pitchFamily="34" charset="0"/>
                <a:hlinkClick r:id="rId3">
                  <a:extLst>
                    <a:ext uri="{A12FA001-AC4F-418D-AE19-62706E023703}">
                      <ahyp:hlinkClr xmlns="" xmlns:ahyp="http://schemas.microsoft.com/office/drawing/2018/hyperlinkcolor" val="tx"/>
                    </a:ext>
                  </a:extLst>
                </a:hlinkClick>
              </a:rPr>
              <a:t>worksafebc.com</a:t>
            </a:r>
            <a:r>
              <a:rPr lang="en-US" sz="2000" dirty="0">
                <a:latin typeface="Verdana" panose="020B0604030504040204" pitchFamily="34" charset="0"/>
                <a:ea typeface="Verdana" panose="020B0604030504040204" pitchFamily="34" charset="0"/>
              </a:rPr>
              <a:t> for regular updates and announcements.</a:t>
            </a:r>
          </a:p>
          <a:p>
            <a:pPr>
              <a:spcAft>
                <a:spcPts val="1600"/>
              </a:spcAft>
            </a:pPr>
            <a:r>
              <a:rPr lang="en-US" sz="2000" dirty="0">
                <a:latin typeface="Verdana" panose="020B0604030504040204" pitchFamily="34" charset="0"/>
                <a:ea typeface="Verdana" panose="020B0604030504040204" pitchFamily="34" charset="0"/>
              </a:rPr>
              <a:t>We are committed to continuing to provide core services for workers and employers around the province, which includes helping employers prevent workplace injury, illness, and disease.</a:t>
            </a:r>
          </a:p>
          <a:p>
            <a:pPr>
              <a:spcAft>
                <a:spcPts val="1600"/>
              </a:spcAft>
            </a:pPr>
            <a:endParaRPr lang="en-US" sz="2000" dirty="0">
              <a:latin typeface="Verdana" panose="020B0604030504040204" pitchFamily="34" charset="0"/>
              <a:ea typeface="Verdana" panose="020B0604030504040204" pitchFamily="34" charset="0"/>
            </a:endParaRPr>
          </a:p>
        </p:txBody>
      </p:sp>
      <p:sp>
        <p:nvSpPr>
          <p:cNvPr id="5" name="Slide Number Placeholder 3">
            <a:extLst>
              <a:ext uri="{FF2B5EF4-FFF2-40B4-BE49-F238E27FC236}">
                <a16:creationId xmlns="" xmlns:a16="http://schemas.microsoft.com/office/drawing/2014/main" id="{2BA064A0-3B16-A74A-8242-DD5B861E747A}"/>
              </a:ext>
            </a:extLst>
          </p:cNvPr>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21</a:t>
            </a:fld>
            <a:endParaRPr lang="en-US" dirty="0">
              <a:latin typeface="Verdana" panose="020B0604030504040204" pitchFamily="34" charset="0"/>
              <a:ea typeface="Verdana" panose="020B0604030504040204" pitchFamily="34" charset="0"/>
            </a:endParaRPr>
          </a:p>
        </p:txBody>
      </p:sp>
      <p:pic>
        <p:nvPicPr>
          <p:cNvPr id="8" name="Picture 7">
            <a:extLst>
              <a:ext uri="{FF2B5EF4-FFF2-40B4-BE49-F238E27FC236}">
                <a16:creationId xmlns="" xmlns:a16="http://schemas.microsoft.com/office/drawing/2014/main" id="{44892703-7C99-2842-BD04-1AAC8CD54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336" y="1618053"/>
            <a:ext cx="5403985" cy="3735612"/>
          </a:xfrm>
          <a:prstGeom prst="roundRect">
            <a:avLst>
              <a:gd name="adj" fmla="val 7063"/>
            </a:avLst>
          </a:prstGeom>
        </p:spPr>
      </p:pic>
    </p:spTree>
    <p:extLst>
      <p:ext uri="{BB962C8B-B14F-4D97-AF65-F5344CB8AC3E}">
        <p14:creationId xmlns:p14="http://schemas.microsoft.com/office/powerpoint/2010/main" val="19950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xmlns="" id="{3431BE4D-19FC-0C4D-86B8-242F927C7B39}"/>
              </a:ext>
            </a:extLst>
          </p:cNvPr>
          <p:cNvSpPr txBox="1">
            <a:spLocks/>
          </p:cNvSpPr>
          <p:nvPr/>
        </p:nvSpPr>
        <p:spPr bwMode="auto">
          <a:xfrm>
            <a:off x="604683" y="2936928"/>
            <a:ext cx="5161935" cy="3493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82558" indent="-182558" algn="l" defTabSz="457189" rtl="0" eaLnBrk="1" fontAlgn="base" hangingPunct="1">
              <a:lnSpc>
                <a:spcPct val="120000"/>
              </a:lnSpc>
              <a:spcBef>
                <a:spcPts val="0"/>
              </a:spcBef>
              <a:spcAft>
                <a:spcPts val="800"/>
              </a:spcAft>
              <a:buClr>
                <a:schemeClr val="accent1"/>
              </a:buClr>
              <a:buFont typeface="Arial" charset="0"/>
              <a:buChar char="•"/>
              <a:defRPr sz="2133" kern="1200">
                <a:solidFill>
                  <a:schemeClr val="tx1"/>
                </a:solidFill>
                <a:latin typeface="Verdana"/>
                <a:ea typeface="ＭＳ Ｐゴシック" pitchFamily="39" charset="-128"/>
                <a:cs typeface="Verdana"/>
              </a:defRPr>
            </a:lvl1pPr>
            <a:lvl2pPr marL="628635" indent="-171446" algn="l" defTabSz="457189" rtl="0" eaLnBrk="1" fontAlgn="base" hangingPunct="1">
              <a:lnSpc>
                <a:spcPct val="120000"/>
              </a:lnSpc>
              <a:spcBef>
                <a:spcPts val="0"/>
              </a:spcBef>
              <a:spcAft>
                <a:spcPts val="800"/>
              </a:spcAft>
              <a:buClr>
                <a:schemeClr val="accent2"/>
              </a:buClr>
              <a:buFont typeface="Arial" charset="0"/>
              <a:buChar char="•"/>
              <a:defRPr sz="1867" kern="1200">
                <a:solidFill>
                  <a:schemeClr val="tx1"/>
                </a:solidFill>
                <a:latin typeface="Verdana"/>
                <a:ea typeface="ＭＳ Ｐゴシック" pitchFamily="39" charset="-128"/>
                <a:cs typeface="Verdana"/>
              </a:defRPr>
            </a:lvl2pPr>
            <a:lvl3pPr marL="1073124" indent="-158747" algn="l" defTabSz="457189" rtl="0" eaLnBrk="1" fontAlgn="base" hangingPunct="1">
              <a:lnSpc>
                <a:spcPct val="120000"/>
              </a:lnSpc>
              <a:spcBef>
                <a:spcPts val="0"/>
              </a:spcBef>
              <a:spcAft>
                <a:spcPts val="800"/>
              </a:spcAft>
              <a:buClr>
                <a:schemeClr val="tx2"/>
              </a:buClr>
              <a:buFont typeface="Arial" charset="0"/>
              <a:buChar char="•"/>
              <a:defRPr sz="1600" kern="1200">
                <a:solidFill>
                  <a:schemeClr val="tx1"/>
                </a:solidFill>
                <a:latin typeface="Verdana"/>
                <a:ea typeface="ＭＳ Ｐゴシック" pitchFamily="39" charset="-128"/>
                <a:cs typeface="Verdana"/>
              </a:defRPr>
            </a:lvl3pPr>
            <a:lvl4pPr marL="1519201" indent="-147635" algn="l" defTabSz="457189" rtl="0" eaLnBrk="1" fontAlgn="base" hangingPunct="1">
              <a:lnSpc>
                <a:spcPct val="120000"/>
              </a:lnSpc>
              <a:spcBef>
                <a:spcPct val="20000"/>
              </a:spcBef>
              <a:spcAft>
                <a:spcPct val="0"/>
              </a:spcAft>
              <a:buClr>
                <a:schemeClr val="accent1"/>
              </a:buClr>
              <a:buFont typeface="Arial" charset="0"/>
              <a:buChar char="•"/>
              <a:defRPr sz="1333" kern="1200">
                <a:solidFill>
                  <a:schemeClr val="tx1"/>
                </a:solidFill>
                <a:latin typeface="Verdana"/>
                <a:ea typeface="ＭＳ Ｐゴシック" pitchFamily="39" charset="-128"/>
                <a:cs typeface="Verdana"/>
              </a:defRPr>
            </a:lvl4pPr>
            <a:lvl5pPr marL="2057349" indent="-228594" algn="l" defTabSz="457189" rtl="0" eaLnBrk="1" fontAlgn="base" hangingPunct="1">
              <a:lnSpc>
                <a:spcPct val="120000"/>
              </a:lnSpc>
              <a:spcBef>
                <a:spcPct val="20000"/>
              </a:spcBef>
              <a:spcAft>
                <a:spcPct val="0"/>
              </a:spcAft>
              <a:buClr>
                <a:srgbClr val="8E8676"/>
              </a:buClr>
              <a:buFont typeface="Arial" charset="0"/>
              <a:buChar char="•"/>
              <a:defRPr sz="1400" kern="1200">
                <a:solidFill>
                  <a:srgbClr val="8E8676"/>
                </a:solidFill>
                <a:latin typeface="Verdana"/>
                <a:ea typeface="ＭＳ Ｐゴシック" pitchFamily="39" charset="-128"/>
                <a:cs typeface="Verdan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None/>
            </a:pPr>
            <a:r>
              <a:rPr lang="en-US" sz="2000" b="1" dirty="0">
                <a:latin typeface="Verdana" panose="020B0604030504040204" pitchFamily="34" charset="0"/>
                <a:ea typeface="Verdana" panose="020B0604030504040204" pitchFamily="34" charset="0"/>
              </a:rPr>
              <a:t>Online resources:</a:t>
            </a:r>
          </a:p>
          <a:p>
            <a:pPr>
              <a:lnSpc>
                <a:spcPct val="100000"/>
              </a:lnSpc>
              <a:spcAft>
                <a:spcPts val="600"/>
              </a:spcAft>
            </a:pPr>
            <a:r>
              <a:rPr lang="en-US" sz="1900" dirty="0">
                <a:latin typeface="Verdana" panose="020B0604030504040204" pitchFamily="34" charset="0"/>
                <a:ea typeface="Verdana" panose="020B0604030504040204" pitchFamily="34" charset="0"/>
                <a:hlinkClick r:id="rId3"/>
              </a:rPr>
              <a:t>General health and safety information for all workers and employers</a:t>
            </a:r>
            <a:endParaRPr lang="en-US" sz="1900" dirty="0">
              <a:latin typeface="Verdana" panose="020B0604030504040204" pitchFamily="34" charset="0"/>
              <a:ea typeface="Verdana" panose="020B0604030504040204" pitchFamily="34" charset="0"/>
            </a:endParaRPr>
          </a:p>
          <a:p>
            <a:pPr>
              <a:lnSpc>
                <a:spcPct val="100000"/>
              </a:lnSpc>
              <a:spcAft>
                <a:spcPts val="600"/>
              </a:spcAft>
            </a:pPr>
            <a:r>
              <a:rPr lang="en-US" sz="1900" dirty="0">
                <a:latin typeface="Verdana" panose="020B0604030504040204" pitchFamily="34" charset="0"/>
                <a:ea typeface="Verdana" panose="020B0604030504040204" pitchFamily="34" charset="0"/>
                <a:hlinkClick r:id="rId4"/>
              </a:rPr>
              <a:t>Preventing exposure to COVID-19 in the workplace: A guide for employers</a:t>
            </a:r>
            <a:endParaRPr lang="en-US" sz="1900" dirty="0">
              <a:latin typeface="Verdana" panose="020B0604030504040204" pitchFamily="34" charset="0"/>
              <a:ea typeface="Verdana" panose="020B0604030504040204" pitchFamily="34" charset="0"/>
            </a:endParaRPr>
          </a:p>
          <a:p>
            <a:pPr>
              <a:lnSpc>
                <a:spcPct val="100000"/>
              </a:lnSpc>
              <a:spcAft>
                <a:spcPts val="600"/>
              </a:spcAft>
            </a:pPr>
            <a:r>
              <a:rPr lang="en-US" sz="1900" dirty="0">
                <a:latin typeface="Verdana" panose="020B0604030504040204" pitchFamily="34" charset="0"/>
                <a:ea typeface="Verdana" panose="020B0604030504040204" pitchFamily="34" charset="0"/>
                <a:hlinkClick r:id="rId5"/>
              </a:rPr>
              <a:t>FAQs</a:t>
            </a:r>
            <a:endParaRPr lang="en-US" sz="1900" dirty="0">
              <a:latin typeface="Verdana" panose="020B0604030504040204" pitchFamily="34" charset="0"/>
              <a:ea typeface="Verdana" panose="020B0604030504040204" pitchFamily="34" charset="0"/>
            </a:endParaRPr>
          </a:p>
          <a:p>
            <a:pPr>
              <a:lnSpc>
                <a:spcPct val="100000"/>
              </a:lnSpc>
              <a:spcAft>
                <a:spcPts val="600"/>
              </a:spcAft>
            </a:pPr>
            <a:r>
              <a:rPr lang="en-US" sz="1900" dirty="0">
                <a:latin typeface="Verdana" panose="020B0604030504040204" pitchFamily="34" charset="0"/>
                <a:ea typeface="Verdana" panose="020B0604030504040204" pitchFamily="34" charset="0"/>
                <a:hlinkClick r:id="rId6"/>
              </a:rPr>
              <a:t>Industry information </a:t>
            </a:r>
            <a:r>
              <a:rPr lang="en-US" sz="1900" dirty="0" smtClean="0">
                <a:latin typeface="Verdana" panose="020B0604030504040204" pitchFamily="34" charset="0"/>
                <a:ea typeface="Verdana" panose="020B0604030504040204" pitchFamily="34" charset="0"/>
              </a:rPr>
              <a:t>pages</a:t>
            </a:r>
            <a:endParaRPr lang="en-US" sz="1900" dirty="0">
              <a:solidFill>
                <a:srgbClr val="FFFF00"/>
              </a:solidFill>
              <a:latin typeface="Verdana" panose="020B0604030504040204" pitchFamily="34" charset="0"/>
              <a:ea typeface="Verdana" panose="020B0604030504040204" pitchFamily="34" charset="0"/>
            </a:endParaRPr>
          </a:p>
          <a:p>
            <a:pPr>
              <a:lnSpc>
                <a:spcPct val="100000"/>
              </a:lnSpc>
              <a:spcAft>
                <a:spcPts val="600"/>
              </a:spcAft>
            </a:pPr>
            <a:r>
              <a:rPr lang="en-US" sz="1900" dirty="0">
                <a:latin typeface="Verdana" panose="020B0604030504040204" pitchFamily="34" charset="0"/>
                <a:ea typeface="Verdana" panose="020B0604030504040204" pitchFamily="34" charset="0"/>
                <a:hlinkClick r:id="rId7"/>
              </a:rPr>
              <a:t>Announcements and updates</a:t>
            </a:r>
            <a:endParaRPr lang="en-US" sz="1900" dirty="0">
              <a:latin typeface="Verdana" panose="020B0604030504040204" pitchFamily="34" charset="0"/>
              <a:ea typeface="Verdana" panose="020B0604030504040204" pitchFamily="34" charset="0"/>
            </a:endParaRPr>
          </a:p>
          <a:p>
            <a:pPr>
              <a:lnSpc>
                <a:spcPct val="100000"/>
              </a:lnSpc>
              <a:spcAft>
                <a:spcPts val="600"/>
              </a:spcAft>
            </a:pPr>
            <a:r>
              <a:rPr lang="en-US" sz="1900" dirty="0">
                <a:latin typeface="Verdana" panose="020B0604030504040204" pitchFamily="34" charset="0"/>
                <a:ea typeface="Verdana" panose="020B0604030504040204" pitchFamily="34" charset="0"/>
                <a:hlinkClick r:id="rId8"/>
              </a:rPr>
              <a:t>E-newsletter</a:t>
            </a:r>
            <a:r>
              <a:rPr lang="en-US" sz="1900" dirty="0">
                <a:latin typeface="Verdana" panose="020B0604030504040204" pitchFamily="34" charset="0"/>
                <a:ea typeface="Verdana" panose="020B0604030504040204" pitchFamily="34" charset="0"/>
              </a:rPr>
              <a:t> and social media</a:t>
            </a:r>
          </a:p>
          <a:p>
            <a:pPr>
              <a:lnSpc>
                <a:spcPct val="100000"/>
              </a:lnSpc>
            </a:pPr>
            <a:endParaRPr lang="en-US" sz="2000" dirty="0"/>
          </a:p>
        </p:txBody>
      </p:sp>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p:txBody>
          <a:bodyPr>
            <a:normAutofit/>
          </a:bodyPr>
          <a:lstStyle/>
          <a:p>
            <a:r>
              <a:rPr lang="en-US" sz="3000" dirty="0" err="1">
                <a:latin typeface="Verdana" panose="020B0604030504040204" pitchFamily="34" charset="0"/>
                <a:ea typeface="Verdana" panose="020B0604030504040204" pitchFamily="34" charset="0"/>
              </a:rPr>
              <a:t>WorkSafeBC’s</a:t>
            </a:r>
            <a:r>
              <a:rPr lang="en-US" sz="3000" dirty="0">
                <a:latin typeface="Verdana" panose="020B0604030504040204" pitchFamily="34" charset="0"/>
                <a:ea typeface="Verdana" panose="020B0604030504040204" pitchFamily="34" charset="0"/>
              </a:rPr>
              <a:t> prevention efforts</a:t>
            </a:r>
          </a:p>
        </p:txBody>
      </p:sp>
      <p:sp>
        <p:nvSpPr>
          <p:cNvPr id="4" name="Content Placeholder 3">
            <a:extLst>
              <a:ext uri="{FF2B5EF4-FFF2-40B4-BE49-F238E27FC236}">
                <a16:creationId xmlns:a16="http://schemas.microsoft.com/office/drawing/2014/main" xmlns="" id="{E9BBADFC-B0B6-7C40-BC41-15E5055BC889}"/>
              </a:ext>
            </a:extLst>
          </p:cNvPr>
          <p:cNvSpPr>
            <a:spLocks noGrp="1"/>
          </p:cNvSpPr>
          <p:nvPr>
            <p:ph sz="half" idx="1"/>
          </p:nvPr>
        </p:nvSpPr>
        <p:spPr>
          <a:xfrm>
            <a:off x="609601" y="1633896"/>
            <a:ext cx="10972799" cy="902827"/>
          </a:xfrm>
        </p:spPr>
        <p:txBody>
          <a:bodyPr>
            <a:noAutofit/>
          </a:bodyPr>
          <a:lstStyle/>
          <a:p>
            <a:pPr marL="457200" lvl="1" indent="0">
              <a:spcAft>
                <a:spcPts val="1600"/>
              </a:spcAft>
              <a:buNone/>
            </a:pPr>
            <a:endParaRPr lang="en-US" sz="2000" dirty="0">
              <a:latin typeface="Verdana" panose="020B0604030504040204" pitchFamily="34" charset="0"/>
              <a:ea typeface="Verdana" panose="020B0604030504040204" pitchFamily="34" charset="0"/>
            </a:endParaRPr>
          </a:p>
          <a:p>
            <a:pPr lvl="1">
              <a:spcAft>
                <a:spcPts val="1600"/>
              </a:spcAft>
            </a:pPr>
            <a:endParaRPr lang="en-US" sz="2000" dirty="0">
              <a:latin typeface="Verdana" panose="020B0604030504040204" pitchFamily="34" charset="0"/>
              <a:ea typeface="Verdana" panose="020B0604030504040204" pitchFamily="34" charset="0"/>
            </a:endParaRPr>
          </a:p>
        </p:txBody>
      </p:sp>
      <p:sp>
        <p:nvSpPr>
          <p:cNvPr id="2" name="Content Placeholder 1"/>
          <p:cNvSpPr>
            <a:spLocks noGrp="1"/>
          </p:cNvSpPr>
          <p:nvPr>
            <p:ph sz="half" idx="2"/>
          </p:nvPr>
        </p:nvSpPr>
        <p:spPr>
          <a:xfrm>
            <a:off x="6017341" y="2936928"/>
            <a:ext cx="5684979" cy="2430873"/>
          </a:xfrm>
        </p:spPr>
        <p:txBody>
          <a:bodyPr>
            <a:noAutofit/>
          </a:bodyPr>
          <a:lstStyle/>
          <a:p>
            <a:pPr marL="0" indent="0">
              <a:lnSpc>
                <a:spcPct val="100000"/>
              </a:lnSpc>
              <a:spcAft>
                <a:spcPts val="600"/>
              </a:spcAft>
              <a:buNone/>
            </a:pPr>
            <a:r>
              <a:rPr lang="en-US" sz="2000" b="1" dirty="0" smtClean="0">
                <a:latin typeface="Verdana" panose="020B0604030504040204" pitchFamily="34" charset="0"/>
                <a:ea typeface="Verdana" panose="020B0604030504040204" pitchFamily="34" charset="0"/>
              </a:rPr>
              <a:t>Prevention </a:t>
            </a:r>
            <a:r>
              <a:rPr lang="en-US" sz="2000" b="1" dirty="0">
                <a:latin typeface="Verdana" panose="020B0604030504040204" pitchFamily="34" charset="0"/>
                <a:ea typeface="Verdana" panose="020B0604030504040204" pitchFamily="34" charset="0"/>
              </a:rPr>
              <a:t>Information Line:</a:t>
            </a:r>
          </a:p>
          <a:p>
            <a:pPr>
              <a:lnSpc>
                <a:spcPct val="100000"/>
              </a:lnSpc>
              <a:spcAft>
                <a:spcPts val="1200"/>
              </a:spcAft>
            </a:pPr>
            <a:r>
              <a:rPr lang="en-US" sz="1900" dirty="0">
                <a:latin typeface="Verdana" panose="020B0604030504040204" pitchFamily="34" charset="0"/>
                <a:ea typeface="Verdana" panose="020B0604030504040204" pitchFamily="34" charset="0"/>
              </a:rPr>
              <a:t>Workers and employers can speak to a prevention officer to get answers to questions.</a:t>
            </a:r>
          </a:p>
          <a:p>
            <a:pPr>
              <a:lnSpc>
                <a:spcPct val="100000"/>
              </a:lnSpc>
              <a:spcAft>
                <a:spcPts val="1200"/>
              </a:spcAft>
            </a:pPr>
            <a:r>
              <a:rPr lang="en-US" sz="1900" dirty="0">
                <a:latin typeface="Verdana" panose="020B0604030504040204" pitchFamily="34" charset="0"/>
                <a:ea typeface="Verdana" panose="020B0604030504040204" pitchFamily="34" charset="0"/>
              </a:rPr>
              <a:t>If required, a prevention officer will be assigned to assess the health and safety risk at your workplace.</a:t>
            </a:r>
          </a:p>
          <a:p>
            <a:pPr>
              <a:lnSpc>
                <a:spcPct val="100000"/>
              </a:lnSpc>
              <a:spcAft>
                <a:spcPts val="1200"/>
              </a:spcAft>
            </a:pPr>
            <a:r>
              <a:rPr lang="en-US" sz="1900" dirty="0">
                <a:latin typeface="Verdana" panose="020B0604030504040204" pitchFamily="34" charset="0"/>
                <a:ea typeface="Verdana" panose="020B0604030504040204" pitchFamily="34" charset="0"/>
              </a:rPr>
              <a:t>Call </a:t>
            </a:r>
            <a:r>
              <a:rPr lang="en-US" sz="1900" b="1" dirty="0">
                <a:latin typeface="Verdana" panose="020B0604030504040204" pitchFamily="34" charset="0"/>
                <a:ea typeface="Verdana" panose="020B0604030504040204" pitchFamily="34" charset="0"/>
              </a:rPr>
              <a:t>604.276.3100</a:t>
            </a:r>
            <a:r>
              <a:rPr lang="en-US" sz="1900" dirty="0">
                <a:latin typeface="Verdana" panose="020B0604030504040204" pitchFamily="34" charset="0"/>
                <a:ea typeface="Verdana" panose="020B0604030504040204" pitchFamily="34" charset="0"/>
              </a:rPr>
              <a:t> in the Lower Mainland or </a:t>
            </a:r>
            <a:r>
              <a:rPr lang="en-US" sz="1900" b="1" dirty="0">
                <a:latin typeface="Verdana" panose="020B0604030504040204" pitchFamily="34" charset="0"/>
                <a:ea typeface="Verdana" panose="020B0604030504040204" pitchFamily="34" charset="0"/>
              </a:rPr>
              <a:t>1.888.621.SAFE </a:t>
            </a:r>
            <a:r>
              <a:rPr lang="en-US" sz="1900" dirty="0">
                <a:latin typeface="Verdana" panose="020B0604030504040204" pitchFamily="34" charset="0"/>
                <a:ea typeface="Verdana" panose="020B0604030504040204" pitchFamily="34" charset="0"/>
              </a:rPr>
              <a:t>toll-free within B.C. </a:t>
            </a:r>
          </a:p>
          <a:p>
            <a:pPr>
              <a:lnSpc>
                <a:spcPct val="100000"/>
              </a:lnSpc>
            </a:pPr>
            <a:endParaRPr lang="en-US" sz="2000" dirty="0"/>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12"/>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22</a:t>
            </a:fld>
            <a:endParaRPr lang="en-US" dirty="0">
              <a:latin typeface="Verdana" panose="020B0604030504040204"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xmlns="" id="{98BAB901-0E05-8B40-9F81-65F83C748763}"/>
              </a:ext>
            </a:extLst>
          </p:cNvPr>
          <p:cNvCxnSpPr>
            <a:cxnSpLocks/>
          </p:cNvCxnSpPr>
          <p:nvPr/>
        </p:nvCxnSpPr>
        <p:spPr>
          <a:xfrm>
            <a:off x="5766619" y="3054912"/>
            <a:ext cx="0" cy="3375280"/>
          </a:xfrm>
          <a:prstGeom prst="line">
            <a:avLst/>
          </a:prstGeom>
          <a:ln w="635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8" name="Round Diagonal Corner Rectangle 7">
            <a:extLst>
              <a:ext uri="{FF2B5EF4-FFF2-40B4-BE49-F238E27FC236}">
                <a16:creationId xmlns:a16="http://schemas.microsoft.com/office/drawing/2014/main" xmlns="" id="{20C9A783-DF02-244E-9CD6-B2FB76E6C2E5}"/>
              </a:ext>
            </a:extLst>
          </p:cNvPr>
          <p:cNvSpPr/>
          <p:nvPr/>
        </p:nvSpPr>
        <p:spPr>
          <a:xfrm>
            <a:off x="609601" y="1441501"/>
            <a:ext cx="10972800" cy="1287617"/>
          </a:xfrm>
          <a:prstGeom prst="round2DiagRect">
            <a:avLst>
              <a:gd name="adj1" fmla="val 13061"/>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74638"/>
            <a:r>
              <a:rPr lang="en-US" sz="2000" dirty="0">
                <a:latin typeface="Verdana" panose="020B0604030504040204" pitchFamily="34" charset="0"/>
                <a:ea typeface="Verdana" panose="020B0604030504040204" pitchFamily="34" charset="0"/>
              </a:rPr>
              <a:t>Prevention field officers and occupational health and safety consultants are still performing </a:t>
            </a:r>
            <a:r>
              <a:rPr lang="en-US" sz="2000" b="1" dirty="0">
                <a:latin typeface="Verdana" panose="020B0604030504040204" pitchFamily="34" charset="0"/>
                <a:ea typeface="Verdana" panose="020B0604030504040204" pitchFamily="34" charset="0"/>
              </a:rPr>
              <a:t>inspections, education, and consultations. </a:t>
            </a:r>
          </a:p>
        </p:txBody>
      </p:sp>
    </p:spTree>
    <p:extLst>
      <p:ext uri="{BB962C8B-B14F-4D97-AF65-F5344CB8AC3E}">
        <p14:creationId xmlns:p14="http://schemas.microsoft.com/office/powerpoint/2010/main" val="255544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Claims: Info for workers and employers</a:t>
            </a:r>
          </a:p>
        </p:txBody>
      </p:sp>
      <p:sp>
        <p:nvSpPr>
          <p:cNvPr id="4" name="Content Placeholder 3">
            <a:extLst>
              <a:ext uri="{FF2B5EF4-FFF2-40B4-BE49-F238E27FC236}">
                <a16:creationId xmlns:a16="http://schemas.microsoft.com/office/drawing/2014/main" xmlns="" id="{E9BBADFC-B0B6-7C40-BC41-15E5055BC889}"/>
              </a:ext>
            </a:extLst>
          </p:cNvPr>
          <p:cNvSpPr>
            <a:spLocks noGrp="1"/>
          </p:cNvSpPr>
          <p:nvPr>
            <p:ph idx="1"/>
          </p:nvPr>
        </p:nvSpPr>
        <p:spPr>
          <a:xfrm>
            <a:off x="609601" y="2536726"/>
            <a:ext cx="3932902" cy="1887795"/>
          </a:xfrm>
        </p:spPr>
        <p:txBody>
          <a:bodyPr>
            <a:noAutofit/>
          </a:bodyPr>
          <a:lstStyle/>
          <a:p>
            <a:pPr marL="0" indent="0">
              <a:lnSpc>
                <a:spcPct val="100000"/>
              </a:lnSpc>
              <a:spcAft>
                <a:spcPts val="600"/>
              </a:spcAft>
              <a:buNone/>
            </a:pPr>
            <a:r>
              <a:rPr lang="en-US" sz="2000" b="1" dirty="0">
                <a:latin typeface="Verdana" panose="020B0604030504040204" pitchFamily="34" charset="0"/>
                <a:ea typeface="Verdana" panose="020B0604030504040204" pitchFamily="34" charset="0"/>
              </a:rPr>
              <a:t>Existing claims</a:t>
            </a:r>
          </a:p>
          <a:p>
            <a:pPr marL="188913" lvl="1" indent="-188913" defTabSz="914400">
              <a:lnSpc>
                <a:spcPct val="100000"/>
              </a:lnSpc>
              <a:spcAft>
                <a:spcPts val="600"/>
              </a:spcAft>
              <a:buClr>
                <a:schemeClr val="accent1"/>
              </a:buClr>
              <a:buFont typeface="Arial" panose="020B0604020202020204" pitchFamily="34" charset="0"/>
              <a:buChar char="•"/>
            </a:pPr>
            <a:r>
              <a:rPr lang="en-US" sz="1900" dirty="0">
                <a:latin typeface="Verdana" panose="020B0604030504040204" pitchFamily="34" charset="0"/>
                <a:ea typeface="Verdana" panose="020B0604030504040204" pitchFamily="34" charset="0"/>
                <a:cs typeface="+mn-cs"/>
              </a:rPr>
              <a:t>Payments continue. </a:t>
            </a:r>
          </a:p>
          <a:p>
            <a:pPr marL="188913" lvl="1" indent="-188913" defTabSz="914400">
              <a:lnSpc>
                <a:spcPct val="100000"/>
              </a:lnSpc>
              <a:spcAft>
                <a:spcPts val="600"/>
              </a:spcAft>
              <a:buClr>
                <a:schemeClr val="accent1"/>
              </a:buClr>
              <a:buFont typeface="Arial" panose="020B0604020202020204" pitchFamily="34" charset="0"/>
              <a:buChar char="•"/>
            </a:pPr>
            <a:r>
              <a:rPr lang="en-US" sz="1900" dirty="0">
                <a:latin typeface="Verdana" panose="020B0604030504040204" pitchFamily="34" charset="0"/>
                <a:ea typeface="Verdana" panose="020B0604030504040204" pitchFamily="34" charset="0"/>
                <a:cs typeface="+mn-cs"/>
              </a:rPr>
              <a:t>Submit expenses and manage claims through the </a:t>
            </a:r>
            <a:r>
              <a:rPr lang="en-US" sz="1900" dirty="0">
                <a:latin typeface="Verdana" panose="020B0604030504040204" pitchFamily="34" charset="0"/>
                <a:ea typeface="Verdana" panose="020B0604030504040204" pitchFamily="34" charset="0"/>
                <a:cs typeface="+mn-cs"/>
                <a:hlinkClick r:id="rId3"/>
              </a:rPr>
              <a:t>Online Services Portal</a:t>
            </a:r>
            <a:r>
              <a:rPr lang="en-US" sz="1900" dirty="0">
                <a:latin typeface="Verdana" panose="020B0604030504040204" pitchFamily="34" charset="0"/>
                <a:ea typeface="Verdana" panose="020B0604030504040204" pitchFamily="34" charset="0"/>
                <a:cs typeface="+mn-cs"/>
              </a:rPr>
              <a:t>.</a:t>
            </a:r>
          </a:p>
          <a:p>
            <a:pPr marL="188913" lvl="1" indent="-188913" defTabSz="914400">
              <a:lnSpc>
                <a:spcPct val="100000"/>
              </a:lnSpc>
              <a:spcAft>
                <a:spcPts val="600"/>
              </a:spcAft>
              <a:buClr>
                <a:schemeClr val="accent1"/>
              </a:buClr>
              <a:buFont typeface="Arial" panose="020B0604020202020204" pitchFamily="34" charset="0"/>
              <a:buChar char="•"/>
            </a:pPr>
            <a:r>
              <a:rPr lang="en-US" sz="1900" dirty="0">
                <a:latin typeface="Verdana" panose="020B0604030504040204" pitchFamily="34" charset="0"/>
                <a:ea typeface="Verdana" panose="020B0604030504040204" pitchFamily="34" charset="0"/>
                <a:cs typeface="+mn-cs"/>
              </a:rPr>
              <a:t>Service continues, including updates, treatment plans, and return-to-work procedures.</a:t>
            </a:r>
          </a:p>
          <a:p>
            <a:pPr lvl="1">
              <a:lnSpc>
                <a:spcPct val="100000"/>
              </a:lnSpc>
              <a:spcAft>
                <a:spcPts val="600"/>
              </a:spcAft>
            </a:pPr>
            <a:endParaRPr lang="en-US" sz="2000" dirty="0">
              <a:latin typeface="Verdana" panose="020B0604030504040204" pitchFamily="34" charset="0"/>
              <a:ea typeface="Verdana" panose="020B0604030504040204" pitchFamily="34" charset="0"/>
            </a:endParaRPr>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23</a:t>
            </a:fld>
            <a:endParaRPr lang="en-US" dirty="0">
              <a:latin typeface="Verdana" panose="020B0604030504040204" pitchFamily="34" charset="0"/>
              <a:ea typeface="Verdana" panose="020B0604030504040204" pitchFamily="34" charset="0"/>
            </a:endParaRPr>
          </a:p>
        </p:txBody>
      </p:sp>
      <p:sp>
        <p:nvSpPr>
          <p:cNvPr id="6" name="Round Diagonal Corner Rectangle 5">
            <a:extLst>
              <a:ext uri="{FF2B5EF4-FFF2-40B4-BE49-F238E27FC236}">
                <a16:creationId xmlns:a16="http://schemas.microsoft.com/office/drawing/2014/main" xmlns="" id="{06A22CC7-B12C-5D49-9C26-C2C600AF5E6F}"/>
              </a:ext>
            </a:extLst>
          </p:cNvPr>
          <p:cNvSpPr/>
          <p:nvPr/>
        </p:nvSpPr>
        <p:spPr>
          <a:xfrm>
            <a:off x="609600" y="1324768"/>
            <a:ext cx="10972800" cy="1036228"/>
          </a:xfrm>
          <a:prstGeom prst="round2DiagRect">
            <a:avLst>
              <a:gd name="adj1" fmla="val 13061"/>
              <a:gd name="adj2"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39750"/>
            <a:r>
              <a:rPr lang="en-US" sz="2000" b="1" dirty="0" err="1">
                <a:latin typeface="Verdana" panose="020B0604030504040204" pitchFamily="34" charset="0"/>
                <a:ea typeface="Verdana" panose="020B0604030504040204" pitchFamily="34" charset="0"/>
              </a:rPr>
              <a:t>WorkSafeBC</a:t>
            </a:r>
            <a:r>
              <a:rPr lang="en-US" sz="2000" b="1" dirty="0">
                <a:latin typeface="Verdana" panose="020B0604030504040204" pitchFamily="34" charset="0"/>
                <a:ea typeface="Verdana" panose="020B0604030504040204" pitchFamily="34" charset="0"/>
              </a:rPr>
              <a:t> continues to support injured and ill workers and their employers during the pandemic.</a:t>
            </a:r>
          </a:p>
        </p:txBody>
      </p:sp>
      <p:sp>
        <p:nvSpPr>
          <p:cNvPr id="7" name="Content Placeholder 3">
            <a:extLst>
              <a:ext uri="{FF2B5EF4-FFF2-40B4-BE49-F238E27FC236}">
                <a16:creationId xmlns:a16="http://schemas.microsoft.com/office/drawing/2014/main" xmlns="" id="{B34EE01A-EE90-7046-9C6B-E1CE6B6A97FE}"/>
              </a:ext>
            </a:extLst>
          </p:cNvPr>
          <p:cNvSpPr txBox="1">
            <a:spLocks/>
          </p:cNvSpPr>
          <p:nvPr/>
        </p:nvSpPr>
        <p:spPr bwMode="auto">
          <a:xfrm>
            <a:off x="4763729" y="2536726"/>
            <a:ext cx="6818672" cy="2920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82558" indent="-182558" algn="l" defTabSz="457189" rtl="0" eaLnBrk="1" fontAlgn="base" hangingPunct="1">
              <a:lnSpc>
                <a:spcPct val="120000"/>
              </a:lnSpc>
              <a:spcBef>
                <a:spcPts val="0"/>
              </a:spcBef>
              <a:spcAft>
                <a:spcPts val="800"/>
              </a:spcAft>
              <a:buClr>
                <a:schemeClr val="accent1"/>
              </a:buClr>
              <a:buFont typeface="Arial" charset="0"/>
              <a:buChar char="•"/>
              <a:defRPr sz="2133" kern="1200">
                <a:solidFill>
                  <a:schemeClr val="tx1"/>
                </a:solidFill>
                <a:latin typeface="Verdana"/>
                <a:ea typeface="ＭＳ Ｐゴシック" pitchFamily="39" charset="-128"/>
                <a:cs typeface="Verdana"/>
              </a:defRPr>
            </a:lvl1pPr>
            <a:lvl2pPr marL="628635" indent="-171446" algn="l" defTabSz="457189" rtl="0" eaLnBrk="1" fontAlgn="base" hangingPunct="1">
              <a:lnSpc>
                <a:spcPct val="120000"/>
              </a:lnSpc>
              <a:spcBef>
                <a:spcPts val="0"/>
              </a:spcBef>
              <a:spcAft>
                <a:spcPts val="800"/>
              </a:spcAft>
              <a:buClr>
                <a:schemeClr val="accent2"/>
              </a:buClr>
              <a:buFont typeface="Arial" charset="0"/>
              <a:buChar char="•"/>
              <a:defRPr sz="1867" kern="1200">
                <a:solidFill>
                  <a:schemeClr val="tx1"/>
                </a:solidFill>
                <a:latin typeface="Verdana"/>
                <a:ea typeface="ＭＳ Ｐゴシック" pitchFamily="39" charset="-128"/>
                <a:cs typeface="Verdana"/>
              </a:defRPr>
            </a:lvl2pPr>
            <a:lvl3pPr marL="1073124" indent="-158747" algn="l" defTabSz="457189" rtl="0" eaLnBrk="1" fontAlgn="base" hangingPunct="1">
              <a:lnSpc>
                <a:spcPct val="120000"/>
              </a:lnSpc>
              <a:spcBef>
                <a:spcPts val="0"/>
              </a:spcBef>
              <a:spcAft>
                <a:spcPts val="800"/>
              </a:spcAft>
              <a:buClr>
                <a:schemeClr val="tx2"/>
              </a:buClr>
              <a:buFont typeface="Arial" charset="0"/>
              <a:buChar char="•"/>
              <a:defRPr sz="1600" kern="1200">
                <a:solidFill>
                  <a:schemeClr val="tx1"/>
                </a:solidFill>
                <a:latin typeface="Verdana"/>
                <a:ea typeface="ＭＳ Ｐゴシック" pitchFamily="39" charset="-128"/>
                <a:cs typeface="Verdana"/>
              </a:defRPr>
            </a:lvl3pPr>
            <a:lvl4pPr marL="1519201" indent="-147635" algn="l" defTabSz="457189" rtl="0" eaLnBrk="1" fontAlgn="base" hangingPunct="1">
              <a:lnSpc>
                <a:spcPct val="120000"/>
              </a:lnSpc>
              <a:spcBef>
                <a:spcPct val="20000"/>
              </a:spcBef>
              <a:spcAft>
                <a:spcPct val="0"/>
              </a:spcAft>
              <a:buClr>
                <a:schemeClr val="accent1"/>
              </a:buClr>
              <a:buFont typeface="Arial" charset="0"/>
              <a:buChar char="•"/>
              <a:defRPr sz="1333" kern="1200">
                <a:solidFill>
                  <a:schemeClr val="tx1"/>
                </a:solidFill>
                <a:latin typeface="Verdana"/>
                <a:ea typeface="ＭＳ Ｐゴシック" pitchFamily="39" charset="-128"/>
                <a:cs typeface="Verdana"/>
              </a:defRPr>
            </a:lvl4pPr>
            <a:lvl5pPr marL="2057349" indent="-228594" algn="l" defTabSz="457189" rtl="0" eaLnBrk="1" fontAlgn="base" hangingPunct="1">
              <a:lnSpc>
                <a:spcPct val="120000"/>
              </a:lnSpc>
              <a:spcBef>
                <a:spcPct val="20000"/>
              </a:spcBef>
              <a:spcAft>
                <a:spcPct val="0"/>
              </a:spcAft>
              <a:buClr>
                <a:srgbClr val="8E8676"/>
              </a:buClr>
              <a:buFont typeface="Arial" charset="0"/>
              <a:buChar char="•"/>
              <a:defRPr sz="1400" kern="1200">
                <a:solidFill>
                  <a:srgbClr val="8E8676"/>
                </a:solidFill>
                <a:latin typeface="Verdana"/>
                <a:ea typeface="ＭＳ Ｐゴシック" pitchFamily="39" charset="-128"/>
                <a:cs typeface="Verdan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600"/>
              </a:spcAft>
              <a:buFont typeface="Arial" charset="0"/>
              <a:buNone/>
            </a:pPr>
            <a:r>
              <a:rPr lang="en-US" sz="2000" b="1" dirty="0">
                <a:latin typeface="Verdana" panose="020B0604030504040204" pitchFamily="34" charset="0"/>
                <a:ea typeface="Verdana" panose="020B0604030504040204" pitchFamily="34" charset="0"/>
              </a:rPr>
              <a:t>New claims</a:t>
            </a:r>
          </a:p>
          <a:p>
            <a:pPr marL="188913" lvl="1" indent="-188913" defTabSz="914400">
              <a:lnSpc>
                <a:spcPct val="100000"/>
              </a:lnSpc>
              <a:spcAft>
                <a:spcPts val="600"/>
              </a:spcAft>
              <a:buClr>
                <a:schemeClr val="accent1"/>
              </a:buClr>
              <a:buFont typeface="Arial" panose="020B0604020202020204" pitchFamily="34" charset="0"/>
              <a:buChar char="•"/>
            </a:pPr>
            <a:r>
              <a:rPr lang="en-US" sz="1900" dirty="0">
                <a:latin typeface="Verdana" panose="020B0604030504040204" pitchFamily="34" charset="0"/>
                <a:ea typeface="Verdana" panose="020B0604030504040204" pitchFamily="34" charset="0"/>
                <a:cs typeface="+mn-cs"/>
              </a:rPr>
              <a:t>Tell your employer, seek first aid/medical attention, and report to </a:t>
            </a:r>
            <a:r>
              <a:rPr lang="en-US" sz="1900" dirty="0" err="1">
                <a:latin typeface="Verdana" panose="020B0604030504040204" pitchFamily="34" charset="0"/>
                <a:ea typeface="Verdana" panose="020B0604030504040204" pitchFamily="34" charset="0"/>
                <a:cs typeface="+mn-cs"/>
              </a:rPr>
              <a:t>WorkSafeBC</a:t>
            </a:r>
            <a:r>
              <a:rPr lang="en-US" sz="1900" dirty="0">
                <a:latin typeface="Verdana" panose="020B0604030504040204" pitchFamily="34" charset="0"/>
                <a:ea typeface="Verdana" panose="020B0604030504040204" pitchFamily="34" charset="0"/>
                <a:cs typeface="+mn-cs"/>
              </a:rPr>
              <a:t>. This </a:t>
            </a:r>
            <a:r>
              <a:rPr lang="en-US" sz="1900" b="1" dirty="0">
                <a:latin typeface="Verdana" panose="020B0604030504040204" pitchFamily="34" charset="0"/>
                <a:ea typeface="Verdana" panose="020B0604030504040204" pitchFamily="34" charset="0"/>
                <a:cs typeface="+mn-cs"/>
              </a:rPr>
              <a:t>includes work-related illness cases of COVID-19.</a:t>
            </a:r>
          </a:p>
          <a:p>
            <a:pPr marL="188913" lvl="1" indent="-188913" defTabSz="914400">
              <a:lnSpc>
                <a:spcPct val="100000"/>
              </a:lnSpc>
              <a:spcAft>
                <a:spcPts val="600"/>
              </a:spcAft>
              <a:buClr>
                <a:schemeClr val="accent1"/>
              </a:buClr>
              <a:buFont typeface="Arial" panose="020B0604020202020204" pitchFamily="34" charset="0"/>
              <a:buChar char="•"/>
            </a:pPr>
            <a:r>
              <a:rPr lang="en-US" sz="1900" dirty="0">
                <a:latin typeface="Verdana" panose="020B0604030504040204" pitchFamily="34" charset="0"/>
                <a:ea typeface="Verdana" panose="020B0604030504040204" pitchFamily="34" charset="0"/>
                <a:cs typeface="+mn-cs"/>
              </a:rPr>
              <a:t>Continue to report using phone, online, fax, or mail.</a:t>
            </a:r>
          </a:p>
          <a:p>
            <a:pPr marL="188913" lvl="1" indent="-188913" defTabSz="914400">
              <a:lnSpc>
                <a:spcPct val="100000"/>
              </a:lnSpc>
              <a:spcAft>
                <a:spcPts val="600"/>
              </a:spcAft>
              <a:buClr>
                <a:schemeClr val="accent1"/>
              </a:buClr>
              <a:buFont typeface="Arial" panose="020B0604020202020204" pitchFamily="34" charset="0"/>
              <a:buChar char="•"/>
            </a:pPr>
            <a:r>
              <a:rPr lang="en-US" sz="1900" dirty="0">
                <a:latin typeface="Verdana" panose="020B0604030504040204" pitchFamily="34" charset="0"/>
                <a:ea typeface="Verdana" panose="020B0604030504040204" pitchFamily="34" charset="0"/>
                <a:cs typeface="+mn-cs"/>
              </a:rPr>
              <a:t>Services to register, adjudicate, and make payments will continue.</a:t>
            </a:r>
          </a:p>
          <a:p>
            <a:pPr marL="188913" lvl="1" indent="-188913" defTabSz="914400">
              <a:lnSpc>
                <a:spcPct val="100000"/>
              </a:lnSpc>
              <a:spcAft>
                <a:spcPts val="600"/>
              </a:spcAft>
              <a:buClr>
                <a:schemeClr val="accent1"/>
              </a:buClr>
              <a:buFont typeface="Arial" panose="020B0604020202020204" pitchFamily="34" charset="0"/>
              <a:buChar char="•"/>
            </a:pPr>
            <a:r>
              <a:rPr lang="en-US" sz="1900" dirty="0">
                <a:latin typeface="Verdana" panose="020B0604030504040204" pitchFamily="34" charset="0"/>
                <a:ea typeface="Verdana" panose="020B0604030504040204" pitchFamily="34" charset="0"/>
                <a:cs typeface="+mn-cs"/>
              </a:rPr>
              <a:t>If you disagree with a decision, you can request a review from the </a:t>
            </a:r>
            <a:r>
              <a:rPr lang="en-US" sz="1900" b="1" dirty="0">
                <a:latin typeface="Verdana" panose="020B0604030504040204" pitchFamily="34" charset="0"/>
                <a:ea typeface="Verdana" panose="020B0604030504040204" pitchFamily="34" charset="0"/>
                <a:cs typeface="+mn-cs"/>
              </a:rPr>
              <a:t>Review Division.</a:t>
            </a:r>
          </a:p>
          <a:p>
            <a:pPr lvl="1">
              <a:lnSpc>
                <a:spcPct val="100000"/>
              </a:lnSpc>
              <a:spcAft>
                <a:spcPts val="600"/>
              </a:spcAft>
            </a:pPr>
            <a:endParaRPr lang="en-US" sz="2000" dirty="0">
              <a:latin typeface="Verdana" panose="020B0604030504040204" pitchFamily="34" charset="0"/>
              <a:ea typeface="Verdana" panose="020B0604030504040204" pitchFamily="34" charset="0"/>
            </a:endParaRPr>
          </a:p>
          <a:p>
            <a:pPr lvl="1">
              <a:lnSpc>
                <a:spcPct val="100000"/>
              </a:lnSpc>
              <a:spcAft>
                <a:spcPts val="600"/>
              </a:spcAft>
            </a:pPr>
            <a:endParaRPr lang="en-US" sz="2000" dirty="0">
              <a:latin typeface="Verdana" panose="020B0604030504040204" pitchFamily="34" charset="0"/>
              <a:ea typeface="Verdana" panose="020B0604030504040204" pitchFamily="34" charset="0"/>
            </a:endParaRPr>
          </a:p>
          <a:p>
            <a:pPr lvl="1">
              <a:lnSpc>
                <a:spcPct val="100000"/>
              </a:lnSpc>
              <a:spcAft>
                <a:spcPts val="600"/>
              </a:spcAft>
            </a:pPr>
            <a:endParaRPr lang="en-US" sz="2000" dirty="0">
              <a:latin typeface="Verdana" panose="020B0604030504040204" pitchFamily="34" charset="0"/>
              <a:ea typeface="Verdana" panose="020B0604030504040204" pitchFamily="34" charset="0"/>
            </a:endParaRPr>
          </a:p>
          <a:p>
            <a:pPr marL="457200" lvl="1" indent="0">
              <a:lnSpc>
                <a:spcPct val="100000"/>
              </a:lnSpc>
              <a:spcAft>
                <a:spcPts val="600"/>
              </a:spcAft>
              <a:buFont typeface="Arial" charset="0"/>
              <a:buNone/>
            </a:pPr>
            <a:endParaRPr lang="en-US" sz="2000" dirty="0">
              <a:latin typeface="Verdana" panose="020B0604030504040204" pitchFamily="34" charset="0"/>
              <a:ea typeface="Verdana" panose="020B0604030504040204" pitchFamily="34" charset="0"/>
            </a:endParaRPr>
          </a:p>
          <a:p>
            <a:pPr lvl="1">
              <a:lnSpc>
                <a:spcPct val="100000"/>
              </a:lnSpc>
              <a:spcAft>
                <a:spcPts val="600"/>
              </a:spcAft>
            </a:pPr>
            <a:endParaRPr lang="en-US" sz="2000"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xmlns="" id="{F72A349D-F7DE-3547-B884-0BF5CF56B47C}"/>
              </a:ext>
            </a:extLst>
          </p:cNvPr>
          <p:cNvSpPr/>
          <p:nvPr/>
        </p:nvSpPr>
        <p:spPr>
          <a:xfrm>
            <a:off x="609601" y="5812209"/>
            <a:ext cx="10972799" cy="721864"/>
          </a:xfrm>
          <a:prstGeom prst="rect">
            <a:avLst/>
          </a:prstGeom>
        </p:spPr>
        <p:txBody>
          <a:bodyPr wrap="square">
            <a:spAutoFit/>
          </a:bodyPr>
          <a:lstStyle/>
          <a:p>
            <a:pPr>
              <a:lnSpc>
                <a:spcPct val="120000"/>
              </a:lnSpc>
              <a:spcAft>
                <a:spcPts val="600"/>
              </a:spcAft>
            </a:pPr>
            <a:r>
              <a:rPr lang="en-US" dirty="0">
                <a:latin typeface="Verdana" panose="020B0604030504040204" pitchFamily="34" charset="0"/>
                <a:ea typeface="Verdana" panose="020B0604030504040204" pitchFamily="34" charset="0"/>
              </a:rPr>
              <a:t>For more info, see the </a:t>
            </a:r>
            <a:r>
              <a:rPr lang="en-US" dirty="0">
                <a:latin typeface="Verdana" panose="020B0604030504040204" pitchFamily="34" charset="0"/>
                <a:ea typeface="Verdana" panose="020B0604030504040204" pitchFamily="34" charset="0"/>
                <a:hlinkClick r:id="rId4"/>
              </a:rPr>
              <a:t>COVID-19 Claims FAQs </a:t>
            </a:r>
            <a:r>
              <a:rPr lang="en-US" dirty="0">
                <a:latin typeface="Verdana" panose="020B0604030504040204" pitchFamily="34" charset="0"/>
                <a:ea typeface="Verdana" panose="020B0604030504040204" pitchFamily="34" charset="0"/>
              </a:rPr>
              <a:t>on worksafebc.com, call the </a:t>
            </a:r>
            <a:r>
              <a:rPr lang="en-US" b="1" dirty="0">
                <a:latin typeface="Verdana" panose="020B0604030504040204" pitchFamily="34" charset="0"/>
                <a:ea typeface="Verdana" panose="020B0604030504040204" pitchFamily="34" charset="0"/>
              </a:rPr>
              <a:t>Claims Call Centre </a:t>
            </a:r>
            <a:r>
              <a:rPr lang="en-US" dirty="0">
                <a:latin typeface="Verdana" panose="020B0604030504040204" pitchFamily="34" charset="0"/>
                <a:ea typeface="Verdana" panose="020B0604030504040204" pitchFamily="34" charset="0"/>
              </a:rPr>
              <a:t>at 1.888.967.5377, or use the </a:t>
            </a:r>
            <a:r>
              <a:rPr lang="en-US" dirty="0">
                <a:latin typeface="Verdana" panose="020B0604030504040204" pitchFamily="34" charset="0"/>
                <a:ea typeface="Verdana" panose="020B0604030504040204" pitchFamily="34" charset="0"/>
                <a:hlinkClick r:id="rId5"/>
              </a:rPr>
              <a:t>Email us </a:t>
            </a:r>
            <a:r>
              <a:rPr lang="en-US" dirty="0">
                <a:latin typeface="Verdana" panose="020B0604030504040204" pitchFamily="34" charset="0"/>
                <a:ea typeface="Verdana" panose="020B0604030504040204" pitchFamily="34" charset="0"/>
              </a:rPr>
              <a:t>form on worksafebc.com.</a:t>
            </a:r>
          </a:p>
        </p:txBody>
      </p:sp>
      <p:cxnSp>
        <p:nvCxnSpPr>
          <p:cNvPr id="9" name="Straight Connector 8">
            <a:extLst>
              <a:ext uri="{FF2B5EF4-FFF2-40B4-BE49-F238E27FC236}">
                <a16:creationId xmlns:a16="http://schemas.microsoft.com/office/drawing/2014/main" xmlns="" id="{B213FCC6-9D27-5143-A8D7-8770CD619EFC}"/>
              </a:ext>
            </a:extLst>
          </p:cNvPr>
          <p:cNvCxnSpPr>
            <a:cxnSpLocks/>
          </p:cNvCxnSpPr>
          <p:nvPr/>
        </p:nvCxnSpPr>
        <p:spPr>
          <a:xfrm>
            <a:off x="4542503" y="2536726"/>
            <a:ext cx="0" cy="2949675"/>
          </a:xfrm>
          <a:prstGeom prst="line">
            <a:avLst/>
          </a:prstGeom>
          <a:ln w="635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1C266EB7-1E6D-D24F-B0FA-4C0AD6FEEF19}"/>
              </a:ext>
            </a:extLst>
          </p:cNvPr>
          <p:cNvCxnSpPr>
            <a:cxnSpLocks/>
          </p:cNvCxnSpPr>
          <p:nvPr/>
        </p:nvCxnSpPr>
        <p:spPr>
          <a:xfrm flipH="1">
            <a:off x="698091" y="5697794"/>
            <a:ext cx="10884309" cy="0"/>
          </a:xfrm>
          <a:prstGeom prst="line">
            <a:avLst/>
          </a:prstGeom>
          <a:ln w="635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12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latin typeface="Verdana" panose="020B0604030504040204" pitchFamily="34" charset="0"/>
                <a:ea typeface="Verdana" panose="020B0604030504040204" pitchFamily="34" charset="0"/>
              </a:rPr>
              <a:t>Additional resources</a:t>
            </a:r>
            <a:endParaRPr lang="en-CA"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5784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Public health agency websites</a:t>
            </a:r>
            <a:endParaRPr lang="en-CA" sz="3000"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609599" y="1598952"/>
            <a:ext cx="5068529" cy="4776864"/>
          </a:xfrm>
        </p:spPr>
        <p:txBody>
          <a:bodyPr>
            <a:noAutofit/>
          </a:bodyPr>
          <a:lstStyle/>
          <a:p>
            <a:pPr marL="0" indent="0">
              <a:buNone/>
            </a:pPr>
            <a:r>
              <a:rPr lang="en-CA" sz="2000" dirty="0">
                <a:latin typeface="Verdana" panose="020B0604030504040204" pitchFamily="34" charset="0"/>
                <a:ea typeface="Verdana" panose="020B0604030504040204" pitchFamily="34" charset="0"/>
              </a:rPr>
              <a:t>For more information, please see the COVID-19 pages on the following websites:</a:t>
            </a:r>
          </a:p>
          <a:p>
            <a:pPr lvl="0">
              <a:spcAft>
                <a:spcPts val="600"/>
              </a:spcAft>
            </a:pPr>
            <a:r>
              <a:rPr lang="en-CA" sz="2000" dirty="0">
                <a:solidFill>
                  <a:schemeClr val="accent2"/>
                </a:solidFill>
                <a:latin typeface="Verdana" panose="020B0604030504040204" pitchFamily="34" charset="0"/>
                <a:ea typeface="Verdana" panose="020B0604030504040204" pitchFamily="34" charset="0"/>
                <a:hlinkClick r:id="rId3">
                  <a:extLst>
                    <a:ext uri="{A12FA001-AC4F-418D-AE19-62706E023703}">
                      <ahyp:hlinkClr xmlns="" xmlns:ahyp="http://schemas.microsoft.com/office/drawing/2018/hyperlinkcolor" val="tx"/>
                    </a:ext>
                  </a:extLst>
                </a:hlinkClick>
              </a:rPr>
              <a:t>BC Centre for Disease Control</a:t>
            </a:r>
            <a:endParaRPr lang="en-CA" sz="2000" dirty="0">
              <a:solidFill>
                <a:schemeClr val="accent2"/>
              </a:solidFill>
              <a:latin typeface="Verdana" panose="020B0604030504040204" pitchFamily="34" charset="0"/>
              <a:ea typeface="Verdana" panose="020B0604030504040204" pitchFamily="34" charset="0"/>
            </a:endParaRPr>
          </a:p>
          <a:p>
            <a:pPr lvl="0">
              <a:spcAft>
                <a:spcPts val="600"/>
              </a:spcAft>
            </a:pPr>
            <a:r>
              <a:rPr lang="en-US" sz="2000" u="sng" dirty="0">
                <a:solidFill>
                  <a:srgbClr val="525252"/>
                </a:solidFill>
                <a:latin typeface="Verdana" panose="020B0604030504040204" pitchFamily="34" charset="0"/>
                <a:ea typeface="Verdana" panose="020B0604030504040204" pitchFamily="34" charset="0"/>
              </a:rPr>
              <a:t>Office of the provincial health officer</a:t>
            </a:r>
          </a:p>
          <a:p>
            <a:pPr lvl="0">
              <a:spcAft>
                <a:spcPts val="600"/>
              </a:spcAft>
            </a:pPr>
            <a:r>
              <a:rPr lang="en-CA" sz="20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 xmlns:ahyp="http://schemas.microsoft.com/office/drawing/2018/hyperlinkcolor" val="tx"/>
                    </a:ext>
                  </a:extLst>
                </a:hlinkClick>
              </a:rPr>
              <a:t>HealthLinkBC</a:t>
            </a:r>
            <a:endParaRPr lang="en-US" sz="2000" dirty="0">
              <a:solidFill>
                <a:schemeClr val="accent2"/>
              </a:solidFill>
              <a:latin typeface="Verdana" panose="020B0604030504040204" pitchFamily="34" charset="0"/>
              <a:ea typeface="Verdana" panose="020B0604030504040204" pitchFamily="34" charset="0"/>
            </a:endParaRPr>
          </a:p>
          <a:p>
            <a:pPr lvl="0">
              <a:spcAft>
                <a:spcPts val="600"/>
              </a:spcAft>
            </a:pPr>
            <a:r>
              <a:rPr lang="en-US" sz="2000" u="sng" dirty="0">
                <a:solidFill>
                  <a:srgbClr val="525252"/>
                </a:solidFill>
                <a:latin typeface="Verdana" panose="020B0604030504040204" pitchFamily="34" charset="0"/>
                <a:ea typeface="Verdana" panose="020B0604030504040204" pitchFamily="34" charset="0"/>
              </a:rPr>
              <a:t>COVID-19 Symptom Self-Assessment Tool (BC Ministry of Health)</a:t>
            </a:r>
          </a:p>
          <a:p>
            <a:pPr lvl="0">
              <a:spcAft>
                <a:spcPts val="600"/>
              </a:spcAft>
            </a:pPr>
            <a:endParaRPr lang="en-CA" sz="2000" dirty="0">
              <a:solidFill>
                <a:schemeClr val="accent2"/>
              </a:solidFill>
              <a:latin typeface="Verdana" panose="020B0604030504040204" pitchFamily="34" charset="0"/>
              <a:ea typeface="Verdana" panose="020B0604030504040204" pitchFamily="34" charset="0"/>
            </a:endParaRPr>
          </a:p>
          <a:p>
            <a:pPr lvl="0">
              <a:spcAft>
                <a:spcPts val="600"/>
              </a:spcAft>
            </a:pPr>
            <a:endParaRPr lang="en-CA" sz="2000" dirty="0">
              <a:solidFill>
                <a:schemeClr val="accent2"/>
              </a:solidFill>
              <a:latin typeface="Verdana" panose="020B0604030504040204" pitchFamily="34" charset="0"/>
              <a:ea typeface="Verdana" panose="020B0604030504040204" pitchFamily="34" charset="0"/>
            </a:endParaRPr>
          </a:p>
          <a:p>
            <a:pPr lvl="0">
              <a:spcAft>
                <a:spcPts val="1800"/>
              </a:spcAft>
            </a:pPr>
            <a:endParaRPr lang="en-CA" sz="2000" u="sng" dirty="0">
              <a:solidFill>
                <a:srgbClr val="525252"/>
              </a:solidFill>
              <a:latin typeface="Verdana" panose="020B0604030504040204" pitchFamily="34" charset="0"/>
              <a:ea typeface="Verdana" panose="020B0604030504040204" pitchFamily="34" charset="0"/>
            </a:endParaRPr>
          </a:p>
          <a:p>
            <a:endParaRPr lang="en-CA" sz="20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25</a:t>
            </a:fld>
            <a:endParaRPr lang="en-US" dirty="0">
              <a:latin typeface="Verdana" panose="020B0604030504040204" pitchFamily="34" charset="0"/>
              <a:ea typeface="Verdana" panose="020B0604030504040204" pitchFamily="34" charset="0"/>
            </a:endParaRPr>
          </a:p>
        </p:txBody>
      </p:sp>
      <p:sp>
        <p:nvSpPr>
          <p:cNvPr id="5" name="Content Placeholder 2">
            <a:extLst>
              <a:ext uri="{FF2B5EF4-FFF2-40B4-BE49-F238E27FC236}">
                <a16:creationId xmlns="" xmlns:a16="http://schemas.microsoft.com/office/drawing/2014/main" id="{F394DB43-224B-7242-AD7E-18074C66BC75}"/>
              </a:ext>
            </a:extLst>
          </p:cNvPr>
          <p:cNvSpPr txBox="1">
            <a:spLocks/>
          </p:cNvSpPr>
          <p:nvPr/>
        </p:nvSpPr>
        <p:spPr bwMode="auto">
          <a:xfrm>
            <a:off x="6071420" y="1598952"/>
            <a:ext cx="5510981" cy="4776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82558" indent="-182558" algn="l" defTabSz="457189" rtl="0" eaLnBrk="1" fontAlgn="base" hangingPunct="1">
              <a:lnSpc>
                <a:spcPct val="120000"/>
              </a:lnSpc>
              <a:spcBef>
                <a:spcPts val="0"/>
              </a:spcBef>
              <a:spcAft>
                <a:spcPts val="800"/>
              </a:spcAft>
              <a:buClr>
                <a:schemeClr val="accent1"/>
              </a:buClr>
              <a:buFont typeface="Arial" charset="0"/>
              <a:buChar char="•"/>
              <a:defRPr sz="2133" kern="1200">
                <a:solidFill>
                  <a:schemeClr val="tx1"/>
                </a:solidFill>
                <a:latin typeface="Verdana"/>
                <a:ea typeface="ＭＳ Ｐゴシック" pitchFamily="39" charset="-128"/>
                <a:cs typeface="Verdana"/>
              </a:defRPr>
            </a:lvl1pPr>
            <a:lvl2pPr marL="628635" indent="-171446" algn="l" defTabSz="457189" rtl="0" eaLnBrk="1" fontAlgn="base" hangingPunct="1">
              <a:lnSpc>
                <a:spcPct val="120000"/>
              </a:lnSpc>
              <a:spcBef>
                <a:spcPts val="0"/>
              </a:spcBef>
              <a:spcAft>
                <a:spcPts val="800"/>
              </a:spcAft>
              <a:buClr>
                <a:schemeClr val="accent2"/>
              </a:buClr>
              <a:buFont typeface="Arial" charset="0"/>
              <a:buChar char="•"/>
              <a:defRPr sz="1867" kern="1200">
                <a:solidFill>
                  <a:schemeClr val="tx1"/>
                </a:solidFill>
                <a:latin typeface="Verdana"/>
                <a:ea typeface="ＭＳ Ｐゴシック" pitchFamily="39" charset="-128"/>
                <a:cs typeface="Verdana"/>
              </a:defRPr>
            </a:lvl2pPr>
            <a:lvl3pPr marL="1073124" indent="-158747" algn="l" defTabSz="457189" rtl="0" eaLnBrk="1" fontAlgn="base" hangingPunct="1">
              <a:lnSpc>
                <a:spcPct val="120000"/>
              </a:lnSpc>
              <a:spcBef>
                <a:spcPts val="0"/>
              </a:spcBef>
              <a:spcAft>
                <a:spcPts val="800"/>
              </a:spcAft>
              <a:buClr>
                <a:schemeClr val="tx2"/>
              </a:buClr>
              <a:buFont typeface="Arial" charset="0"/>
              <a:buChar char="•"/>
              <a:defRPr sz="1600" kern="1200">
                <a:solidFill>
                  <a:schemeClr val="tx1"/>
                </a:solidFill>
                <a:latin typeface="Verdana"/>
                <a:ea typeface="ＭＳ Ｐゴシック" pitchFamily="39" charset="-128"/>
                <a:cs typeface="Verdana"/>
              </a:defRPr>
            </a:lvl3pPr>
            <a:lvl4pPr marL="1519201" indent="-147635" algn="l" defTabSz="457189" rtl="0" eaLnBrk="1" fontAlgn="base" hangingPunct="1">
              <a:lnSpc>
                <a:spcPct val="120000"/>
              </a:lnSpc>
              <a:spcBef>
                <a:spcPct val="20000"/>
              </a:spcBef>
              <a:spcAft>
                <a:spcPct val="0"/>
              </a:spcAft>
              <a:buClr>
                <a:schemeClr val="accent1"/>
              </a:buClr>
              <a:buFont typeface="Arial" charset="0"/>
              <a:buChar char="•"/>
              <a:defRPr sz="1333" kern="1200">
                <a:solidFill>
                  <a:schemeClr val="tx1"/>
                </a:solidFill>
                <a:latin typeface="Verdana"/>
                <a:ea typeface="ＭＳ Ｐゴシック" pitchFamily="39" charset="-128"/>
                <a:cs typeface="Verdana"/>
              </a:defRPr>
            </a:lvl4pPr>
            <a:lvl5pPr marL="2057349" indent="-228594" algn="l" defTabSz="457189" rtl="0" eaLnBrk="1" fontAlgn="base" hangingPunct="1">
              <a:lnSpc>
                <a:spcPct val="120000"/>
              </a:lnSpc>
              <a:spcBef>
                <a:spcPct val="20000"/>
              </a:spcBef>
              <a:spcAft>
                <a:spcPct val="0"/>
              </a:spcAft>
              <a:buClr>
                <a:srgbClr val="8E8676"/>
              </a:buClr>
              <a:buFont typeface="Arial" charset="0"/>
              <a:buChar char="•"/>
              <a:defRPr sz="1400" kern="1200">
                <a:solidFill>
                  <a:srgbClr val="8E8676"/>
                </a:solidFill>
                <a:latin typeface="Verdana"/>
                <a:ea typeface="ＭＳ Ｐゴシック" pitchFamily="39" charset="-128"/>
                <a:cs typeface="Verdan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CA" sz="2000" b="1" dirty="0">
                <a:solidFill>
                  <a:schemeClr val="accent1"/>
                </a:solidFill>
                <a:latin typeface="Verdana" panose="020B0604030504040204" pitchFamily="34" charset="0"/>
                <a:ea typeface="Verdana" panose="020B0604030504040204" pitchFamily="34" charset="0"/>
              </a:rPr>
              <a:t>Call </a:t>
            </a:r>
          </a:p>
          <a:p>
            <a:r>
              <a:rPr lang="en-CA" sz="2000" b="1" dirty="0">
                <a:latin typeface="Verdana" panose="020B0604030504040204" pitchFamily="34" charset="0"/>
                <a:ea typeface="Verdana" panose="020B0604030504040204" pitchFamily="34" charset="0"/>
              </a:rPr>
              <a:t>1.888.COVID19 (1.888.268.4319): </a:t>
            </a:r>
            <a:r>
              <a:rPr lang="en-CA" sz="2000" dirty="0">
                <a:latin typeface="Verdana" panose="020B0604030504040204" pitchFamily="34" charset="0"/>
                <a:ea typeface="Verdana" panose="020B0604030504040204" pitchFamily="34" charset="0"/>
              </a:rPr>
              <a:t>For non-medical information about COVID-19. Available 7:30 a.m.–8 p.m., 7 days a week.</a:t>
            </a:r>
          </a:p>
          <a:p>
            <a:r>
              <a:rPr lang="en-CA" sz="2000" b="1" dirty="0">
                <a:latin typeface="Verdana" panose="020B0604030504040204" pitchFamily="34" charset="0"/>
                <a:ea typeface="Verdana" panose="020B0604030504040204" pitchFamily="34" charset="0"/>
              </a:rPr>
              <a:t>811</a:t>
            </a:r>
            <a:r>
              <a:rPr lang="en-CA" sz="2000" dirty="0">
                <a:latin typeface="Verdana" panose="020B0604030504040204" pitchFamily="34" charset="0"/>
                <a:ea typeface="Verdana" panose="020B0604030504040204" pitchFamily="34" charset="0"/>
              </a:rPr>
              <a:t> (</a:t>
            </a:r>
            <a:r>
              <a:rPr lang="en-CA" sz="2000" dirty="0" err="1">
                <a:latin typeface="Verdana" panose="020B0604030504040204" pitchFamily="34" charset="0"/>
                <a:ea typeface="Verdana" panose="020B0604030504040204" pitchFamily="34" charset="0"/>
              </a:rPr>
              <a:t>HealthLink</a:t>
            </a:r>
            <a:r>
              <a:rPr lang="en-CA" sz="2000" dirty="0">
                <a:latin typeface="Verdana" panose="020B0604030504040204" pitchFamily="34" charset="0"/>
                <a:ea typeface="Verdana" panose="020B0604030504040204" pitchFamily="34" charset="0"/>
              </a:rPr>
              <a:t> BC): To talk to a nurse if you need advice about how you are feeling and what to do next.</a:t>
            </a:r>
          </a:p>
        </p:txBody>
      </p:sp>
      <p:cxnSp>
        <p:nvCxnSpPr>
          <p:cNvPr id="6" name="Straight Connector 5">
            <a:extLst>
              <a:ext uri="{FF2B5EF4-FFF2-40B4-BE49-F238E27FC236}">
                <a16:creationId xmlns="" xmlns:a16="http://schemas.microsoft.com/office/drawing/2014/main" id="{3352E460-0800-F14A-BEA3-054DC0AEBB5A}"/>
              </a:ext>
            </a:extLst>
          </p:cNvPr>
          <p:cNvCxnSpPr>
            <a:cxnSpLocks/>
          </p:cNvCxnSpPr>
          <p:nvPr/>
        </p:nvCxnSpPr>
        <p:spPr>
          <a:xfrm>
            <a:off x="5796116" y="1725562"/>
            <a:ext cx="0" cy="3244644"/>
          </a:xfrm>
          <a:prstGeom prst="line">
            <a:avLst/>
          </a:prstGeom>
          <a:ln w="635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62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54C5E20-2897-C340-BCF9-DD73C501BAF9}"/>
              </a:ext>
            </a:extLst>
          </p:cNvPr>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Resources for employers and businesses</a:t>
            </a:r>
          </a:p>
        </p:txBody>
      </p:sp>
      <p:sp>
        <p:nvSpPr>
          <p:cNvPr id="4" name="Content Placeholder 3">
            <a:extLst>
              <a:ext uri="{FF2B5EF4-FFF2-40B4-BE49-F238E27FC236}">
                <a16:creationId xmlns="" xmlns:a16="http://schemas.microsoft.com/office/drawing/2014/main" id="{E9BBADFC-B0B6-7C40-BC41-15E5055BC889}"/>
              </a:ext>
            </a:extLst>
          </p:cNvPr>
          <p:cNvSpPr>
            <a:spLocks noGrp="1"/>
          </p:cNvSpPr>
          <p:nvPr>
            <p:ph idx="1"/>
          </p:nvPr>
        </p:nvSpPr>
        <p:spPr>
          <a:xfrm>
            <a:off x="609600" y="1598952"/>
            <a:ext cx="6410632" cy="4776864"/>
          </a:xfrm>
        </p:spPr>
        <p:txBody>
          <a:bodyPr>
            <a:noAutofit/>
          </a:bodyPr>
          <a:lstStyle/>
          <a:p>
            <a:pPr>
              <a:spcAft>
                <a:spcPts val="1800"/>
              </a:spcAft>
            </a:pPr>
            <a:r>
              <a:rPr lang="en-CA" sz="2000" b="1" dirty="0">
                <a:latin typeface="Verdana" panose="020B0604030504040204" pitchFamily="34" charset="0"/>
                <a:ea typeface="Verdana" panose="020B0604030504040204" pitchFamily="34" charset="0"/>
              </a:rPr>
              <a:t>BC Centre for Disease Control</a:t>
            </a:r>
            <a:r>
              <a:rPr lang="en-CA" sz="2000" dirty="0">
                <a:latin typeface="Verdana" panose="020B0604030504040204" pitchFamily="34" charset="0"/>
                <a:ea typeface="Verdana" panose="020B0604030504040204" pitchFamily="34" charset="0"/>
              </a:rPr>
              <a:t>: COVID-19 information for employers and businesses</a:t>
            </a:r>
          </a:p>
          <a:p>
            <a:pPr>
              <a:spcAft>
                <a:spcPts val="1800"/>
              </a:spcAft>
            </a:pPr>
            <a:r>
              <a:rPr lang="en-US" sz="2000" b="1" dirty="0" smtClean="0">
                <a:latin typeface="Verdana" panose="020B0604030504040204" pitchFamily="34" charset="0"/>
                <a:ea typeface="Verdana" panose="020B0604030504040204" pitchFamily="34" charset="0"/>
              </a:rPr>
              <a:t>The Government of BC</a:t>
            </a:r>
            <a:r>
              <a:rPr lang="en-US" sz="2000" dirty="0" smtClean="0">
                <a:latin typeface="Verdana" panose="020B0604030504040204" pitchFamily="34" charset="0"/>
                <a:ea typeface="Verdana" panose="020B0604030504040204" pitchFamily="34" charset="0"/>
              </a:rPr>
              <a:t>: Business Continuity Planning Checklist </a:t>
            </a:r>
          </a:p>
          <a:p>
            <a:pPr>
              <a:spcAft>
                <a:spcPts val="1800"/>
              </a:spcAft>
            </a:pPr>
            <a:r>
              <a:rPr lang="en-US" sz="2000" b="1" dirty="0" smtClean="0">
                <a:latin typeface="Verdana" panose="020B0604030504040204" pitchFamily="34" charset="0"/>
                <a:ea typeface="Verdana" panose="020B0604030504040204" pitchFamily="34" charset="0"/>
              </a:rPr>
              <a:t>Small Business BC</a:t>
            </a:r>
            <a:r>
              <a:rPr lang="en-US" sz="2000" dirty="0" smtClean="0">
                <a:latin typeface="Verdana" panose="020B0604030504040204" pitchFamily="34" charset="0"/>
                <a:ea typeface="Verdana" panose="020B0604030504040204" pitchFamily="34" charset="0"/>
              </a:rPr>
              <a:t>: COVID-19 Support Service for BC Businesses</a:t>
            </a:r>
            <a:endParaRPr lang="en-CA" sz="2000" dirty="0" smtClean="0">
              <a:latin typeface="Verdana" panose="020B0604030504040204" pitchFamily="34" charset="0"/>
              <a:ea typeface="Verdana" panose="020B0604030504040204" pitchFamily="34" charset="0"/>
            </a:endParaRPr>
          </a:p>
          <a:p>
            <a:pPr>
              <a:spcAft>
                <a:spcPts val="1800"/>
              </a:spcAft>
            </a:pPr>
            <a:r>
              <a:rPr lang="en-CA" sz="2000" b="1" dirty="0" smtClean="0">
                <a:latin typeface="Verdana" panose="020B0604030504040204" pitchFamily="34" charset="0"/>
                <a:ea typeface="Verdana" panose="020B0604030504040204" pitchFamily="34" charset="0"/>
              </a:rPr>
              <a:t>Canadian </a:t>
            </a:r>
            <a:r>
              <a:rPr lang="en-CA" sz="2000" b="1" dirty="0">
                <a:latin typeface="Verdana" panose="020B0604030504040204" pitchFamily="34" charset="0"/>
                <a:ea typeface="Verdana" panose="020B0604030504040204" pitchFamily="34" charset="0"/>
              </a:rPr>
              <a:t>Centre for Occupational Health and Safety (CCOHS)</a:t>
            </a:r>
            <a:r>
              <a:rPr lang="en-CA" sz="2000" dirty="0">
                <a:latin typeface="Verdana" panose="020B0604030504040204" pitchFamily="34" charset="0"/>
                <a:ea typeface="Verdana" panose="020B0604030504040204" pitchFamily="34" charset="0"/>
              </a:rPr>
              <a:t>: </a:t>
            </a:r>
            <a:r>
              <a:rPr lang="en-CA" sz="2000" dirty="0" smtClean="0">
                <a:latin typeface="Verdana" panose="020B0604030504040204" pitchFamily="34" charset="0"/>
                <a:ea typeface="Verdana" panose="020B0604030504040204" pitchFamily="34" charset="0"/>
              </a:rPr>
              <a:t>Online </a:t>
            </a:r>
            <a:r>
              <a:rPr lang="en-CA" sz="2000" dirty="0">
                <a:latin typeface="Verdana" panose="020B0604030504040204" pitchFamily="34" charset="0"/>
                <a:ea typeface="Verdana" panose="020B0604030504040204" pitchFamily="34" charset="0"/>
              </a:rPr>
              <a:t>products and </a:t>
            </a:r>
            <a:r>
              <a:rPr lang="en-CA" sz="2000" dirty="0" smtClean="0">
                <a:latin typeface="Verdana" panose="020B0604030504040204" pitchFamily="34" charset="0"/>
                <a:ea typeface="Verdana" panose="020B0604030504040204" pitchFamily="34" charset="0"/>
              </a:rPr>
              <a:t>resources</a:t>
            </a:r>
          </a:p>
        </p:txBody>
      </p:sp>
      <p:sp>
        <p:nvSpPr>
          <p:cNvPr id="5" name="Slide Number Placeholder 3">
            <a:extLst>
              <a:ext uri="{FF2B5EF4-FFF2-40B4-BE49-F238E27FC236}">
                <a16:creationId xmlns="" xmlns:a16="http://schemas.microsoft.com/office/drawing/2014/main" id="{2BA064A0-3B16-A74A-8242-DD5B861E747A}"/>
              </a:ext>
            </a:extLst>
          </p:cNvPr>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26</a:t>
            </a:fld>
            <a:endParaRPr lang="en-US" dirty="0">
              <a:latin typeface="Verdana" panose="020B0604030504040204" pitchFamily="34" charset="0"/>
              <a:ea typeface="Verdana" panose="020B0604030504040204" pitchFamily="34" charset="0"/>
            </a:endParaRPr>
          </a:p>
        </p:txBody>
      </p:sp>
      <p:grpSp>
        <p:nvGrpSpPr>
          <p:cNvPr id="14" name="Group 13">
            <a:extLst>
              <a:ext uri="{FF2B5EF4-FFF2-40B4-BE49-F238E27FC236}">
                <a16:creationId xmlns="" xmlns:a16="http://schemas.microsoft.com/office/drawing/2014/main" id="{9F862BAA-FFC0-AC41-89F3-B012E09137B3}"/>
              </a:ext>
            </a:extLst>
          </p:cNvPr>
          <p:cNvGrpSpPr/>
          <p:nvPr/>
        </p:nvGrpSpPr>
        <p:grpSpPr>
          <a:xfrm>
            <a:off x="8222522" y="1598952"/>
            <a:ext cx="2883013" cy="4407562"/>
            <a:chOff x="8281515" y="1639672"/>
            <a:chExt cx="2890503" cy="4419012"/>
          </a:xfrm>
        </p:grpSpPr>
        <p:pic>
          <p:nvPicPr>
            <p:cNvPr id="6" name="Picture 5">
              <a:extLst>
                <a:ext uri="{FF2B5EF4-FFF2-40B4-BE49-F238E27FC236}">
                  <a16:creationId xmlns="" xmlns:a16="http://schemas.microsoft.com/office/drawing/2014/main" id="{4E2071BD-FBA6-384F-9765-D20BC3604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405" y="5529567"/>
              <a:ext cx="2236723" cy="529117"/>
            </a:xfrm>
            <a:prstGeom prst="rect">
              <a:avLst/>
            </a:prstGeom>
          </p:spPr>
        </p:pic>
        <p:pic>
          <p:nvPicPr>
            <p:cNvPr id="8" name="Picture 7">
              <a:extLst>
                <a:ext uri="{FF2B5EF4-FFF2-40B4-BE49-F238E27FC236}">
                  <a16:creationId xmlns="" xmlns:a16="http://schemas.microsoft.com/office/drawing/2014/main" id="{93D7E6A2-5B37-A24F-92E2-AE78486DF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945" y="3814122"/>
              <a:ext cx="2021642" cy="1325299"/>
            </a:xfrm>
            <a:prstGeom prst="rect">
              <a:avLst/>
            </a:prstGeom>
          </p:spPr>
        </p:pic>
        <p:pic>
          <p:nvPicPr>
            <p:cNvPr id="10" name="Picture 9">
              <a:extLst>
                <a:ext uri="{FF2B5EF4-FFF2-40B4-BE49-F238E27FC236}">
                  <a16:creationId xmlns="" xmlns:a16="http://schemas.microsoft.com/office/drawing/2014/main" id="{41681DAB-680A-9A4A-9C45-BE9D73B953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5816" y="1639672"/>
              <a:ext cx="2501900" cy="812800"/>
            </a:xfrm>
            <a:prstGeom prst="rect">
              <a:avLst/>
            </a:prstGeom>
          </p:spPr>
        </p:pic>
        <p:pic>
          <p:nvPicPr>
            <p:cNvPr id="13" name="Picture 12">
              <a:extLst>
                <a:ext uri="{FF2B5EF4-FFF2-40B4-BE49-F238E27FC236}">
                  <a16:creationId xmlns="" xmlns:a16="http://schemas.microsoft.com/office/drawing/2014/main" id="{48356C48-9271-6549-B85B-FD2AD909ACF8}"/>
                </a:ext>
              </a:extLst>
            </p:cNvPr>
            <p:cNvPicPr>
              <a:picLocks noChangeAspect="1"/>
            </p:cNvPicPr>
            <p:nvPr/>
          </p:nvPicPr>
          <p:blipFill rotWithShape="1">
            <a:blip r:embed="rId6">
              <a:extLst>
                <a:ext uri="{28A0092B-C50C-407E-A947-70E740481C1C}">
                  <a14:useLocalDpi xmlns:a14="http://schemas.microsoft.com/office/drawing/2010/main" val="0"/>
                </a:ext>
              </a:extLst>
            </a:blip>
            <a:srcRect l="42642" t="35418" r="3121"/>
            <a:stretch/>
          </p:blipFill>
          <p:spPr>
            <a:xfrm>
              <a:off x="8281515" y="2606649"/>
              <a:ext cx="2890503" cy="994304"/>
            </a:xfrm>
            <a:prstGeom prst="rect">
              <a:avLst/>
            </a:prstGeom>
          </p:spPr>
        </p:pic>
      </p:grpSp>
    </p:spTree>
    <p:extLst>
      <p:ext uri="{BB962C8B-B14F-4D97-AF65-F5344CB8AC3E}">
        <p14:creationId xmlns:p14="http://schemas.microsoft.com/office/powerpoint/2010/main" val="385694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t>Psychological </a:t>
            </a:r>
            <a:r>
              <a:rPr lang="en-US" sz="3000" dirty="0" smtClean="0"/>
              <a:t>health and safety </a:t>
            </a:r>
            <a:r>
              <a:rPr lang="en-US" sz="3000" dirty="0"/>
              <a:t/>
            </a:r>
            <a:br>
              <a:rPr lang="en-US" sz="3000" dirty="0"/>
            </a:br>
            <a:r>
              <a:rPr lang="en-US" sz="3000" dirty="0"/>
              <a:t>during a pandemic</a:t>
            </a:r>
            <a:endParaRPr lang="en-CA" sz="3000" dirty="0"/>
          </a:p>
        </p:txBody>
      </p:sp>
    </p:spTree>
    <p:extLst>
      <p:ext uri="{BB962C8B-B14F-4D97-AF65-F5344CB8AC3E}">
        <p14:creationId xmlns:p14="http://schemas.microsoft.com/office/powerpoint/2010/main" val="3410997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50605-D3E8-034D-8995-75BC4BB7F66E}"/>
              </a:ext>
            </a:extLst>
          </p:cNvPr>
          <p:cNvSpPr>
            <a:spLocks noGrp="1"/>
          </p:cNvSpPr>
          <p:nvPr>
            <p:ph type="title"/>
          </p:nvPr>
        </p:nvSpPr>
        <p:spPr/>
        <p:txBody>
          <a:bodyPr>
            <a:noAutofit/>
          </a:bodyPr>
          <a:lstStyle/>
          <a:p>
            <a:r>
              <a:rPr lang="en-US" sz="3000" dirty="0">
                <a:latin typeface="Verdana" panose="020B0604030504040204" pitchFamily="34" charset="0"/>
                <a:ea typeface="Verdana" panose="020B0604030504040204" pitchFamily="34" charset="0"/>
              </a:rPr>
              <a:t>Mental Health: Helping your workers cope</a:t>
            </a:r>
          </a:p>
        </p:txBody>
      </p:sp>
      <p:sp>
        <p:nvSpPr>
          <p:cNvPr id="4" name="Slide Number Placeholder 3">
            <a:extLst>
              <a:ext uri="{FF2B5EF4-FFF2-40B4-BE49-F238E27FC236}">
                <a16:creationId xmlns:a16="http://schemas.microsoft.com/office/drawing/2014/main" xmlns="" id="{67F37265-EE76-3A43-AC3C-96CAFCC6E5F6}"/>
              </a:ext>
            </a:extLst>
          </p:cNvPr>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28</a:t>
            </a:fld>
            <a:endParaRPr lang="en-US" dirty="0">
              <a:latin typeface="Verdana" panose="020B0604030504040204" pitchFamily="34" charset="0"/>
              <a:ea typeface="Verdana" panose="020B0604030504040204" pitchFamily="34" charset="0"/>
            </a:endParaRPr>
          </a:p>
        </p:txBody>
      </p:sp>
      <p:sp>
        <p:nvSpPr>
          <p:cNvPr id="7" name="Round Diagonal Corner Rectangle 6">
            <a:extLst>
              <a:ext uri="{FF2B5EF4-FFF2-40B4-BE49-F238E27FC236}">
                <a16:creationId xmlns:a16="http://schemas.microsoft.com/office/drawing/2014/main" xmlns="" id="{C07A64BB-3037-094B-B843-C66C012E6FB2}"/>
              </a:ext>
            </a:extLst>
          </p:cNvPr>
          <p:cNvSpPr/>
          <p:nvPr/>
        </p:nvSpPr>
        <p:spPr>
          <a:xfrm>
            <a:off x="609599" y="1413667"/>
            <a:ext cx="10972800" cy="765745"/>
          </a:xfrm>
          <a:prstGeom prst="round2DiagRect">
            <a:avLst>
              <a:gd name="adj1" fmla="val 13061"/>
              <a:gd name="adj2"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2000" b="1" dirty="0">
                <a:latin typeface="Verdana" panose="020B0604030504040204" pitchFamily="34" charset="0"/>
                <a:ea typeface="Verdana" panose="020B0604030504040204" pitchFamily="34" charset="0"/>
              </a:rPr>
              <a:t>Psychological health is of equal importance to physical health.</a:t>
            </a:r>
          </a:p>
        </p:txBody>
      </p:sp>
      <p:sp>
        <p:nvSpPr>
          <p:cNvPr id="3" name="Content Placeholder 2">
            <a:extLst>
              <a:ext uri="{FF2B5EF4-FFF2-40B4-BE49-F238E27FC236}">
                <a16:creationId xmlns:a16="http://schemas.microsoft.com/office/drawing/2014/main" xmlns="" id="{C673B959-909F-4D40-B104-9EEB24CEE440}"/>
              </a:ext>
            </a:extLst>
          </p:cNvPr>
          <p:cNvSpPr>
            <a:spLocks noGrp="1"/>
          </p:cNvSpPr>
          <p:nvPr>
            <p:ph idx="1"/>
          </p:nvPr>
        </p:nvSpPr>
        <p:spPr>
          <a:xfrm>
            <a:off x="609599" y="2345605"/>
            <a:ext cx="10972801" cy="3667354"/>
          </a:xfrm>
        </p:spPr>
        <p:txBody>
          <a:bodyPr>
            <a:noAutofit/>
          </a:bodyPr>
          <a:lstStyle/>
          <a:p>
            <a:pPr marL="0" indent="0">
              <a:lnSpc>
                <a:spcPct val="100000"/>
              </a:lnSpc>
              <a:spcAft>
                <a:spcPts val="600"/>
              </a:spcAft>
              <a:buNone/>
            </a:pPr>
            <a:r>
              <a:rPr lang="en-US" sz="2000" b="1" dirty="0" smtClean="0">
                <a:solidFill>
                  <a:schemeClr val="accent1"/>
                </a:solidFill>
                <a:latin typeface="Verdana" panose="020B0604030504040204" pitchFamily="34" charset="0"/>
                <a:ea typeface="Verdana" panose="020B0604030504040204" pitchFamily="34" charset="0"/>
              </a:rPr>
              <a:t>Here’s how you can help:</a:t>
            </a:r>
          </a:p>
          <a:p>
            <a:pPr>
              <a:lnSpc>
                <a:spcPct val="100000"/>
              </a:lnSpc>
            </a:pPr>
            <a:r>
              <a:rPr lang="en-US" sz="2000" dirty="0" smtClean="0">
                <a:latin typeface="Verdana" panose="020B0604030504040204" pitchFamily="34" charset="0"/>
                <a:ea typeface="Verdana" panose="020B0604030504040204" pitchFamily="34" charset="0"/>
              </a:rPr>
              <a:t>Support the mental well-being of workers by helping them manage stress, anxiety and uncertainty created by the COVID-19 outbreak.</a:t>
            </a:r>
          </a:p>
          <a:p>
            <a:pPr>
              <a:lnSpc>
                <a:spcPct val="100000"/>
              </a:lnSpc>
            </a:pPr>
            <a:endParaRPr lang="en-CA" sz="1800" dirty="0" smtClean="0">
              <a:latin typeface="Verdana" panose="020B0604030504040204" pitchFamily="34" charset="0"/>
              <a:ea typeface="Verdana" panose="020B0604030504040204" pitchFamily="34" charset="0"/>
            </a:endParaRPr>
          </a:p>
          <a:p>
            <a:pPr>
              <a:lnSpc>
                <a:spcPct val="100000"/>
              </a:lnSpc>
            </a:pPr>
            <a:r>
              <a:rPr lang="en-US" sz="2000" dirty="0" smtClean="0">
                <a:latin typeface="Verdana" panose="020B0604030504040204" pitchFamily="34" charset="0"/>
                <a:ea typeface="Verdana" panose="020B0604030504040204" pitchFamily="34" charset="0"/>
              </a:rPr>
              <a:t>Leverage existing resources</a:t>
            </a:r>
          </a:p>
          <a:p>
            <a:pPr lvl="1">
              <a:lnSpc>
                <a:spcPct val="100000"/>
              </a:lnSpc>
            </a:pPr>
            <a:r>
              <a:rPr lang="en-US" sz="1800" dirty="0" smtClean="0">
                <a:hlinkClick r:id="rId3"/>
              </a:rPr>
              <a:t>Managing COVID-19 Stress, Anxiety and Depression</a:t>
            </a:r>
            <a:r>
              <a:rPr lang="en-US" sz="1800" dirty="0" smtClean="0"/>
              <a:t> </a:t>
            </a:r>
            <a:r>
              <a:rPr lang="en-US" sz="1400" dirty="0" smtClean="0"/>
              <a:t>(</a:t>
            </a:r>
            <a:r>
              <a:rPr lang="en-US" sz="1400" dirty="0" smtClean="0">
                <a:latin typeface="Verdana" panose="020B0604030504040204" pitchFamily="34" charset="0"/>
                <a:ea typeface="Verdana" panose="020B0604030504040204" pitchFamily="34" charset="0"/>
              </a:rPr>
              <a:t>Ministry of Mental Health and Addictions)</a:t>
            </a:r>
          </a:p>
          <a:p>
            <a:pPr lvl="1">
              <a:lnSpc>
                <a:spcPct val="100000"/>
              </a:lnSpc>
            </a:pPr>
            <a:r>
              <a:rPr lang="en-US" sz="1800" dirty="0" smtClean="0">
                <a:hlinkClick r:id="rId4"/>
              </a:rPr>
              <a:t>Mental Health and Psychosocial Considerations During COVID-19 Outbreak</a:t>
            </a:r>
            <a:r>
              <a:rPr lang="en-US" sz="1800" dirty="0" smtClean="0"/>
              <a:t> </a:t>
            </a:r>
            <a:r>
              <a:rPr lang="en-US" sz="1400" dirty="0" smtClean="0"/>
              <a:t>(</a:t>
            </a:r>
            <a:r>
              <a:rPr lang="en-US" sz="1400" dirty="0" smtClean="0">
                <a:latin typeface="Verdana" panose="020B0604030504040204" pitchFamily="34" charset="0"/>
                <a:ea typeface="Verdana" panose="020B0604030504040204" pitchFamily="34" charset="0"/>
              </a:rPr>
              <a:t>World Health Organization)</a:t>
            </a:r>
          </a:p>
          <a:p>
            <a:pPr lvl="1">
              <a:lnSpc>
                <a:spcPct val="100000"/>
              </a:lnSpc>
            </a:pPr>
            <a:r>
              <a:rPr lang="en-US" sz="1800" dirty="0" smtClean="0">
                <a:hlinkClick r:id="rId5"/>
              </a:rPr>
              <a:t>Coronavirus: Managing Stress and Anxiety</a:t>
            </a:r>
            <a:r>
              <a:rPr lang="en-US" sz="1800" dirty="0" smtClean="0"/>
              <a:t> </a:t>
            </a:r>
            <a:r>
              <a:rPr lang="en-US" sz="1400" dirty="0" smtClean="0"/>
              <a:t>(</a:t>
            </a:r>
            <a:r>
              <a:rPr lang="en-US" sz="1400" dirty="0" smtClean="0">
                <a:latin typeface="Verdana" panose="020B0604030504040204" pitchFamily="34" charset="0"/>
                <a:ea typeface="Verdana" panose="020B0604030504040204" pitchFamily="34" charset="0"/>
              </a:rPr>
              <a:t>Canadian Mental Health Association)</a:t>
            </a:r>
          </a:p>
          <a:p>
            <a:pPr lvl="1">
              <a:lnSpc>
                <a:spcPct val="100000"/>
              </a:lnSpc>
            </a:pPr>
            <a:r>
              <a:rPr lang="en-US" sz="1800" u="sng" dirty="0">
                <a:latin typeface="Verdana" panose="020B0604030504040204" pitchFamily="34" charset="0"/>
                <a:ea typeface="Verdana" panose="020B0604030504040204" pitchFamily="34" charset="0"/>
              </a:rPr>
              <a:t>Mental Health and </a:t>
            </a:r>
            <a:r>
              <a:rPr lang="en-US" sz="1800" u="sng" dirty="0" smtClean="0">
                <a:latin typeface="Verdana" panose="020B0604030504040204" pitchFamily="34" charset="0"/>
                <a:ea typeface="Verdana" panose="020B0604030504040204" pitchFamily="34" charset="0"/>
              </a:rPr>
              <a:t>COVID-19 </a:t>
            </a:r>
            <a:r>
              <a:rPr lang="en-US" sz="1400" dirty="0">
                <a:latin typeface="Verdana" panose="020B0604030504040204" pitchFamily="34" charset="0"/>
                <a:ea typeface="Verdana" panose="020B0604030504040204" pitchFamily="34" charset="0"/>
              </a:rPr>
              <a:t>(Conference Board of Canada) </a:t>
            </a:r>
            <a:endParaRPr lang="en-US" sz="1400" dirty="0" smtClean="0">
              <a:latin typeface="Verdana" panose="020B0604030504040204" pitchFamily="34" charset="0"/>
              <a:ea typeface="Verdana" panose="020B0604030504040204" pitchFamily="34" charset="0"/>
            </a:endParaRPr>
          </a:p>
          <a:p>
            <a:pPr lvl="1">
              <a:lnSpc>
                <a:spcPct val="100000"/>
              </a:lnSpc>
            </a:pPr>
            <a:r>
              <a:rPr lang="en-US" sz="1800" u="sng" dirty="0">
                <a:latin typeface="Verdana" panose="020B0604030504040204" pitchFamily="34" charset="0"/>
                <a:ea typeface="Verdana" panose="020B0604030504040204" pitchFamily="34" charset="0"/>
              </a:rPr>
              <a:t>Taking Care of Your Mental Health (COVID-19) </a:t>
            </a:r>
            <a:r>
              <a:rPr lang="en-US" sz="1400" dirty="0">
                <a:latin typeface="Verdana" panose="020B0604030504040204" pitchFamily="34" charset="0"/>
                <a:ea typeface="Verdana" panose="020B0604030504040204" pitchFamily="34" charset="0"/>
              </a:rPr>
              <a:t>(Public Health Agency of Canada) </a:t>
            </a:r>
          </a:p>
          <a:p>
            <a:pPr lvl="1">
              <a:lnSpc>
                <a:spcPct val="100000"/>
              </a:lnSpc>
            </a:pPr>
            <a:endParaRPr lang="en-US" sz="1400" dirty="0" smtClean="0">
              <a:latin typeface="Verdana" panose="020B0604030504040204" pitchFamily="34" charset="0"/>
              <a:ea typeface="Verdana" panose="020B0604030504040204" pitchFamily="34" charset="0"/>
            </a:endParaRPr>
          </a:p>
          <a:p>
            <a:pPr lvl="1"/>
            <a:endParaRPr lang="en-US" sz="2000" dirty="0" smtClean="0">
              <a:latin typeface="Verdana" panose="020B0604030504040204" pitchFamily="34" charset="0"/>
              <a:ea typeface="Verdana" panose="020B0604030504040204" pitchFamily="34" charset="0"/>
            </a:endParaRPr>
          </a:p>
          <a:p>
            <a:pPr lvl="1"/>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9695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1907" y="4017668"/>
            <a:ext cx="3268184" cy="1025525"/>
          </a:xfrm>
        </p:spPr>
        <p:txBody>
          <a:bodyPr/>
          <a:lstStyle/>
          <a:p>
            <a:pPr algn="ctr"/>
            <a:r>
              <a:rPr lang="en-US" sz="3000" b="0" dirty="0">
                <a:solidFill>
                  <a:schemeClr val="tx1"/>
                </a:solidFill>
                <a:latin typeface="Verdana" panose="020B0604030504040204" pitchFamily="34" charset="0"/>
                <a:ea typeface="Verdana" panose="020B0604030504040204" pitchFamily="34" charset="0"/>
              </a:rPr>
              <a:t>Questions?</a:t>
            </a:r>
            <a:endParaRPr lang="en-CA" sz="3000" b="0" dirty="0">
              <a:solidFill>
                <a:schemeClr val="tx1"/>
              </a:solidFill>
              <a:latin typeface="Verdana" panose="020B0604030504040204" pitchFamily="34" charset="0"/>
              <a:ea typeface="Verdana" panose="020B0604030504040204" pitchFamily="34" charset="0"/>
            </a:endParaRPr>
          </a:p>
        </p:txBody>
      </p:sp>
      <p:sp>
        <p:nvSpPr>
          <p:cNvPr id="2" name="TextBox 1"/>
          <p:cNvSpPr txBox="1"/>
          <p:nvPr/>
        </p:nvSpPr>
        <p:spPr>
          <a:xfrm>
            <a:off x="4403067" y="2644203"/>
            <a:ext cx="3385863" cy="707886"/>
          </a:xfrm>
          <a:prstGeom prst="rect">
            <a:avLst/>
          </a:prstGeom>
          <a:noFill/>
        </p:spPr>
        <p:txBody>
          <a:bodyPr wrap="none" rtlCol="0">
            <a:spAutoFit/>
          </a:bodyPr>
          <a:lstStyle/>
          <a:p>
            <a:r>
              <a:rPr lang="en-US" sz="4000" b="1" dirty="0">
                <a:solidFill>
                  <a:schemeClr val="accent1"/>
                </a:solidFill>
                <a:latin typeface="Verdana" panose="020B0604030504040204" pitchFamily="34" charset="0"/>
                <a:ea typeface="Verdana" panose="020B0604030504040204" pitchFamily="34" charset="0"/>
              </a:rPr>
              <a:t>Thank you!</a:t>
            </a:r>
          </a:p>
        </p:txBody>
      </p:sp>
    </p:spTree>
    <p:extLst>
      <p:ext uri="{BB962C8B-B14F-4D97-AF65-F5344CB8AC3E}">
        <p14:creationId xmlns:p14="http://schemas.microsoft.com/office/powerpoint/2010/main" val="303078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a:latin typeface="Verdana" panose="020B0604030504040204" pitchFamily="34" charset="0"/>
                <a:ea typeface="Verdana" panose="020B0604030504040204" pitchFamily="34" charset="0"/>
              </a:rPr>
              <a:t>Understanding COVID-19</a:t>
            </a:r>
            <a:endParaRPr lang="en-CA"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5063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1">
            <a:extLst>
              <a:ext uri="{FF2B5EF4-FFF2-40B4-BE49-F238E27FC236}">
                <a16:creationId xmlns:a16="http://schemas.microsoft.com/office/drawing/2014/main" xmlns="" id="{91D88195-D226-2E49-8B94-049818FA403A}"/>
              </a:ext>
            </a:extLst>
          </p:cNvPr>
          <p:cNvSpPr/>
          <p:nvPr/>
        </p:nvSpPr>
        <p:spPr>
          <a:xfrm>
            <a:off x="609601" y="1554247"/>
            <a:ext cx="10972800" cy="1636477"/>
          </a:xfrm>
          <a:prstGeom prst="round2DiagRect">
            <a:avLst>
              <a:gd name="adj1" fmla="val 13061"/>
              <a:gd name="adj2"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74638"/>
            <a:r>
              <a:rPr lang="en-US" sz="2000" b="1" dirty="0">
                <a:latin typeface="Verdana" panose="020B0604030504040204" pitchFamily="34" charset="0"/>
                <a:ea typeface="Verdana" panose="020B0604030504040204" pitchFamily="34" charset="0"/>
              </a:rPr>
              <a:t>Coronaviruses </a:t>
            </a:r>
            <a:r>
              <a:rPr lang="en-US" sz="2000" dirty="0">
                <a:latin typeface="Verdana" panose="020B0604030504040204" pitchFamily="34" charset="0"/>
                <a:ea typeface="Verdana" panose="020B0604030504040204" pitchFamily="34" charset="0"/>
              </a:rPr>
              <a:t>are a large family of viruses that can cause diseases ranging from the common cold to more severe diseases. </a:t>
            </a:r>
            <a:r>
              <a:rPr lang="en-US" sz="2000" b="1" dirty="0">
                <a:latin typeface="Verdana" panose="020B0604030504040204" pitchFamily="34" charset="0"/>
                <a:ea typeface="Verdana" panose="020B0604030504040204" pitchFamily="34" charset="0"/>
              </a:rPr>
              <a:t>COVID-19</a:t>
            </a:r>
            <a:r>
              <a:rPr lang="en-US" sz="2000" dirty="0">
                <a:latin typeface="Verdana" panose="020B0604030504040204" pitchFamily="34" charset="0"/>
                <a:ea typeface="Verdana" panose="020B0604030504040204" pitchFamily="34" charset="0"/>
              </a:rPr>
              <a:t> is the name of the disease caused by a newly identified coronavirus.</a:t>
            </a:r>
          </a:p>
        </p:txBody>
      </p:sp>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COVID-19 symptoms and transmission</a:t>
            </a:r>
          </a:p>
        </p:txBody>
      </p:sp>
      <p:sp>
        <p:nvSpPr>
          <p:cNvPr id="4" name="Content Placeholder 3">
            <a:extLst>
              <a:ext uri="{FF2B5EF4-FFF2-40B4-BE49-F238E27FC236}">
                <a16:creationId xmlns:a16="http://schemas.microsoft.com/office/drawing/2014/main" xmlns="" id="{E9BBADFC-B0B6-7C40-BC41-15E5055BC889}"/>
              </a:ext>
            </a:extLst>
          </p:cNvPr>
          <p:cNvSpPr>
            <a:spLocks noGrp="1"/>
          </p:cNvSpPr>
          <p:nvPr>
            <p:ph idx="1"/>
          </p:nvPr>
        </p:nvSpPr>
        <p:spPr>
          <a:xfrm>
            <a:off x="609601" y="2710837"/>
            <a:ext cx="10972800" cy="3360920"/>
          </a:xfrm>
        </p:spPr>
        <p:txBody>
          <a:bodyPr>
            <a:normAutofit/>
          </a:bodyPr>
          <a:lstStyle/>
          <a:p>
            <a:pPr marL="457200" lvl="1" indent="0">
              <a:spcAft>
                <a:spcPts val="1600"/>
              </a:spcAft>
              <a:buNone/>
            </a:pPr>
            <a:endParaRPr lang="en-US" dirty="0">
              <a:latin typeface="Verdana" panose="020B0604030504040204" pitchFamily="34" charset="0"/>
              <a:ea typeface="Verdana" panose="020B0604030504040204" pitchFamily="34" charset="0"/>
            </a:endParaRPr>
          </a:p>
          <a:p>
            <a:pPr lvl="1">
              <a:spcAft>
                <a:spcPts val="1600"/>
              </a:spcAft>
            </a:pPr>
            <a:endParaRPr lang="en-US" dirty="0">
              <a:latin typeface="Verdana" panose="020B0604030504040204" pitchFamily="34" charset="0"/>
              <a:ea typeface="Verdana" panose="020B0604030504040204" pitchFamily="34" charset="0"/>
            </a:endParaRPr>
          </a:p>
          <a:p>
            <a:pPr marL="457200" lvl="1" indent="0">
              <a:spcAft>
                <a:spcPts val="1600"/>
              </a:spcAft>
              <a:buNone/>
            </a:pPr>
            <a:endParaRPr lang="en-US" dirty="0">
              <a:latin typeface="Verdana" panose="020B0604030504040204" pitchFamily="34" charset="0"/>
              <a:ea typeface="Verdana" panose="020B0604030504040204" pitchFamily="34" charset="0"/>
            </a:endParaRPr>
          </a:p>
          <a:p>
            <a:pPr lvl="1">
              <a:spcAft>
                <a:spcPts val="1600"/>
              </a:spcAft>
            </a:pPr>
            <a:endParaRPr lang="en-US" dirty="0">
              <a:latin typeface="Verdana" panose="020B0604030504040204" pitchFamily="34" charset="0"/>
              <a:ea typeface="Verdana" panose="020B0604030504040204" pitchFamily="34" charset="0"/>
            </a:endParaRPr>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4</a:t>
            </a:fld>
            <a:endParaRPr lang="en-US" dirty="0">
              <a:latin typeface="Verdana" panose="020B0604030504040204" pitchFamily="34" charset="0"/>
              <a:ea typeface="Verdana" panose="020B0604030504040204" pitchFamily="34" charset="0"/>
            </a:endParaRPr>
          </a:p>
        </p:txBody>
      </p:sp>
      <p:sp>
        <p:nvSpPr>
          <p:cNvPr id="6" name="TextBox 5"/>
          <p:cNvSpPr txBox="1"/>
          <p:nvPr/>
        </p:nvSpPr>
        <p:spPr>
          <a:xfrm>
            <a:off x="609601" y="6292546"/>
            <a:ext cx="4655127" cy="230832"/>
          </a:xfrm>
          <a:prstGeom prst="rect">
            <a:avLst/>
          </a:prstGeom>
          <a:noFill/>
        </p:spPr>
        <p:txBody>
          <a:bodyPr wrap="square" rtlCol="0">
            <a:spAutoFit/>
          </a:bodyPr>
          <a:lstStyle/>
          <a:p>
            <a:pPr>
              <a:spcAft>
                <a:spcPts val="1600"/>
              </a:spcAft>
            </a:pPr>
            <a:r>
              <a:rPr lang="en-US" sz="900" b="1" dirty="0">
                <a:solidFill>
                  <a:schemeClr val="tx2"/>
                </a:solidFill>
                <a:latin typeface="Verdana" panose="020B0604030504040204" pitchFamily="34" charset="0"/>
                <a:ea typeface="Verdana" panose="020B0604030504040204" pitchFamily="34" charset="0"/>
              </a:rPr>
              <a:t>Source: </a:t>
            </a:r>
            <a:r>
              <a:rPr lang="en-US" sz="900" dirty="0">
                <a:solidFill>
                  <a:schemeClr val="tx2"/>
                </a:solidFill>
                <a:latin typeface="Verdana" panose="020B0604030504040204" pitchFamily="34" charset="0"/>
                <a:ea typeface="Verdana" panose="020B0604030504040204" pitchFamily="34" charset="0"/>
              </a:rPr>
              <a:t>BC Centre for Disease Control</a:t>
            </a:r>
          </a:p>
        </p:txBody>
      </p:sp>
      <p:sp>
        <p:nvSpPr>
          <p:cNvPr id="2" name="Rectangle 1"/>
          <p:cNvSpPr/>
          <p:nvPr/>
        </p:nvSpPr>
        <p:spPr>
          <a:xfrm>
            <a:off x="927654" y="3406976"/>
            <a:ext cx="4664763" cy="2169825"/>
          </a:xfrm>
          <a:prstGeom prst="rect">
            <a:avLst/>
          </a:prstGeom>
        </p:spPr>
        <p:txBody>
          <a:bodyPr wrap="square">
            <a:spAutoFit/>
          </a:bodyPr>
          <a:lstStyle/>
          <a:p>
            <a:pPr>
              <a:spcAft>
                <a:spcPts val="600"/>
              </a:spcAft>
            </a:pPr>
            <a:r>
              <a:rPr lang="en-US" sz="2000" b="1" dirty="0">
                <a:latin typeface="Verdana" panose="020B0604030504040204" pitchFamily="34" charset="0"/>
                <a:ea typeface="Verdana" panose="020B0604030504040204" pitchFamily="34" charset="0"/>
              </a:rPr>
              <a:t>Symptoms</a:t>
            </a:r>
          </a:p>
          <a:p>
            <a:pPr marL="228600" indent="-228600">
              <a:spcAft>
                <a:spcPts val="1200"/>
              </a:spcAft>
              <a:buClr>
                <a:schemeClr val="accent1"/>
              </a:buClr>
              <a:buFont typeface="Arial" panose="020B0604020202020204" pitchFamily="34" charset="0"/>
              <a:buChar char="•"/>
            </a:pPr>
            <a:r>
              <a:rPr lang="en-US" sz="2000" dirty="0">
                <a:latin typeface="Verdana" panose="020B0604030504040204" pitchFamily="34" charset="0"/>
                <a:ea typeface="Verdana" panose="020B0604030504040204" pitchFamily="34" charset="0"/>
              </a:rPr>
              <a:t>Include coughing, sneezing, sore throat, difficulty breathing, fever</a:t>
            </a:r>
          </a:p>
          <a:p>
            <a:pPr marL="228600" indent="-228600">
              <a:spcAft>
                <a:spcPts val="1200"/>
              </a:spcAft>
              <a:buClr>
                <a:schemeClr val="accent1"/>
              </a:buClr>
              <a:buFont typeface="Arial" panose="020B0604020202020204" pitchFamily="34" charset="0"/>
              <a:buChar char="•"/>
            </a:pPr>
            <a:r>
              <a:rPr lang="en-US" sz="2000" dirty="0">
                <a:latin typeface="Verdana" panose="020B0604030504040204" pitchFamily="34" charset="0"/>
                <a:ea typeface="Verdana" panose="020B0604030504040204" pitchFamily="34" charset="0"/>
              </a:rPr>
              <a:t>Can range from </a:t>
            </a:r>
            <a:r>
              <a:rPr lang="en-US" sz="2000" b="1" dirty="0">
                <a:latin typeface="Verdana" panose="020B0604030504040204" pitchFamily="34" charset="0"/>
                <a:ea typeface="Verdana" panose="020B0604030504040204" pitchFamily="34" charset="0"/>
              </a:rPr>
              <a:t>mild to severe </a:t>
            </a:r>
            <a:r>
              <a:rPr lang="en-US" sz="2000" dirty="0">
                <a:latin typeface="Verdana" panose="020B0604030504040204" pitchFamily="34" charset="0"/>
                <a:ea typeface="Verdana" panose="020B0604030504040204" pitchFamily="34" charset="0"/>
              </a:rPr>
              <a:t>and can appear up to </a:t>
            </a:r>
            <a:r>
              <a:rPr lang="en-US" sz="2000" b="1" dirty="0">
                <a:latin typeface="Verdana" panose="020B0604030504040204" pitchFamily="34" charset="0"/>
                <a:ea typeface="Verdana" panose="020B0604030504040204" pitchFamily="34" charset="0"/>
              </a:rPr>
              <a:t>14 days after exposure</a:t>
            </a:r>
          </a:p>
        </p:txBody>
      </p:sp>
      <p:sp>
        <p:nvSpPr>
          <p:cNvPr id="7" name="Rectangle 6"/>
          <p:cNvSpPr/>
          <p:nvPr/>
        </p:nvSpPr>
        <p:spPr>
          <a:xfrm>
            <a:off x="6559828" y="3406976"/>
            <a:ext cx="4837042" cy="2554545"/>
          </a:xfrm>
          <a:prstGeom prst="rect">
            <a:avLst/>
          </a:prstGeom>
        </p:spPr>
        <p:txBody>
          <a:bodyPr wrap="square">
            <a:spAutoFit/>
          </a:bodyPr>
          <a:lstStyle/>
          <a:p>
            <a:pPr>
              <a:spcAft>
                <a:spcPts val="600"/>
              </a:spcAft>
            </a:pPr>
            <a:r>
              <a:rPr lang="en-US" sz="2000" b="1" dirty="0">
                <a:latin typeface="Verdana" panose="020B0604030504040204" pitchFamily="34" charset="0"/>
                <a:ea typeface="Verdana" panose="020B0604030504040204" pitchFamily="34" charset="0"/>
              </a:rPr>
              <a:t>Transmission</a:t>
            </a:r>
          </a:p>
          <a:p>
            <a:pPr>
              <a:spcAft>
                <a:spcPts val="600"/>
              </a:spcAft>
            </a:pPr>
            <a:r>
              <a:rPr lang="en-US" sz="2000" dirty="0">
                <a:latin typeface="Verdana" panose="020B0604030504040204" pitchFamily="34" charset="0"/>
                <a:ea typeface="Verdana" panose="020B0604030504040204" pitchFamily="34" charset="0"/>
              </a:rPr>
              <a:t>The virus is transferred by </a:t>
            </a:r>
            <a:r>
              <a:rPr lang="en-US" sz="2000" b="1" dirty="0">
                <a:latin typeface="Verdana" panose="020B0604030504040204" pitchFamily="34" charset="0"/>
                <a:ea typeface="Verdana" panose="020B0604030504040204" pitchFamily="34" charset="0"/>
              </a:rPr>
              <a:t>infected droplets </a:t>
            </a:r>
            <a:r>
              <a:rPr lang="en-US" sz="2000" dirty="0">
                <a:latin typeface="Verdana" panose="020B0604030504040204" pitchFamily="34" charset="0"/>
                <a:ea typeface="Verdana" panose="020B0604030504040204" pitchFamily="34" charset="0"/>
              </a:rPr>
              <a:t>coming in contact with the </a:t>
            </a:r>
            <a:r>
              <a:rPr lang="en-US" sz="2000" b="1" dirty="0">
                <a:latin typeface="Verdana" panose="020B0604030504040204" pitchFamily="34" charset="0"/>
                <a:ea typeface="Verdana" panose="020B0604030504040204" pitchFamily="34" charset="0"/>
              </a:rPr>
              <a:t>eye, nose, or mouth </a:t>
            </a:r>
            <a:r>
              <a:rPr lang="en-US" sz="2000" dirty="0">
                <a:latin typeface="Verdana" panose="020B0604030504040204" pitchFamily="34" charset="0"/>
                <a:ea typeface="Verdana" panose="020B0604030504040204" pitchFamily="34" charset="0"/>
              </a:rPr>
              <a:t>through:</a:t>
            </a:r>
            <a:endParaRPr lang="en-US" sz="2000" b="1" dirty="0">
              <a:latin typeface="Verdana" panose="020B0604030504040204" pitchFamily="34" charset="0"/>
              <a:ea typeface="Verdana" panose="020B0604030504040204" pitchFamily="34" charset="0"/>
            </a:endParaRPr>
          </a:p>
          <a:p>
            <a:pPr marL="285750" indent="-285750">
              <a:spcAft>
                <a:spcPts val="1200"/>
              </a:spcAft>
              <a:buClr>
                <a:schemeClr val="accent1"/>
              </a:buClr>
              <a:buFont typeface="Arial" panose="020B0604020202020204" pitchFamily="34" charset="0"/>
              <a:buChar char="•"/>
            </a:pPr>
            <a:r>
              <a:rPr lang="en-US" sz="2000" dirty="0">
                <a:latin typeface="Verdana" panose="020B0604030504040204" pitchFamily="34" charset="0"/>
                <a:ea typeface="Verdana" panose="020B0604030504040204" pitchFamily="34" charset="0"/>
              </a:rPr>
              <a:t>Close contact with other people</a:t>
            </a:r>
          </a:p>
          <a:p>
            <a:pPr marL="285750" indent="-285750">
              <a:spcAft>
                <a:spcPts val="1200"/>
              </a:spcAft>
              <a:buClr>
                <a:schemeClr val="accent1"/>
              </a:buClr>
              <a:buFont typeface="Arial" panose="020B0604020202020204" pitchFamily="34" charset="0"/>
              <a:buChar char="•"/>
            </a:pPr>
            <a:r>
              <a:rPr lang="en-US" sz="2000" dirty="0">
                <a:latin typeface="Verdana" panose="020B0604030504040204" pitchFamily="34" charset="0"/>
                <a:ea typeface="Verdana" panose="020B0604030504040204" pitchFamily="34" charset="0"/>
              </a:rPr>
              <a:t>Touching contaminated surfaces or people</a:t>
            </a:r>
          </a:p>
        </p:txBody>
      </p:sp>
      <p:cxnSp>
        <p:nvCxnSpPr>
          <p:cNvPr id="9" name="Straight Connector 8">
            <a:extLst>
              <a:ext uri="{FF2B5EF4-FFF2-40B4-BE49-F238E27FC236}">
                <a16:creationId xmlns:a16="http://schemas.microsoft.com/office/drawing/2014/main" xmlns="" id="{B64037CA-ACB9-E346-ADD9-B77E6AAE16F6}"/>
              </a:ext>
            </a:extLst>
          </p:cNvPr>
          <p:cNvCxnSpPr>
            <a:cxnSpLocks/>
          </p:cNvCxnSpPr>
          <p:nvPr/>
        </p:nvCxnSpPr>
        <p:spPr>
          <a:xfrm>
            <a:off x="609601" y="6221960"/>
            <a:ext cx="109728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5DD0811-40D6-B242-A1F1-D171916C5DDC}"/>
              </a:ext>
            </a:extLst>
          </p:cNvPr>
          <p:cNvCxnSpPr>
            <a:cxnSpLocks/>
          </p:cNvCxnSpPr>
          <p:nvPr/>
        </p:nvCxnSpPr>
        <p:spPr>
          <a:xfrm>
            <a:off x="6021366" y="3511825"/>
            <a:ext cx="0" cy="2449696"/>
          </a:xfrm>
          <a:prstGeom prst="line">
            <a:avLst/>
          </a:prstGeom>
          <a:ln w="635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63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54C5E20-2897-C340-BCF9-DD73C501BAF9}"/>
              </a:ext>
            </a:extLst>
          </p:cNvPr>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COVID-19 </a:t>
            </a:r>
            <a:r>
              <a:rPr lang="en-US" sz="3000" dirty="0" smtClean="0">
                <a:latin typeface="Verdana" panose="020B0604030504040204" pitchFamily="34" charset="0"/>
                <a:ea typeface="Verdana" panose="020B0604030504040204" pitchFamily="34" charset="0"/>
              </a:rPr>
              <a:t>transmission risk factors</a:t>
            </a:r>
            <a:endParaRPr lang="en-US" sz="3000" dirty="0">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 xmlns:a16="http://schemas.microsoft.com/office/drawing/2014/main" id="{E9BBADFC-B0B6-7C40-BC41-15E5055BC889}"/>
              </a:ext>
            </a:extLst>
          </p:cNvPr>
          <p:cNvSpPr>
            <a:spLocks noGrp="1"/>
          </p:cNvSpPr>
          <p:nvPr>
            <p:ph idx="1"/>
          </p:nvPr>
        </p:nvSpPr>
        <p:spPr>
          <a:xfrm>
            <a:off x="609601" y="2710837"/>
            <a:ext cx="10972800" cy="3360920"/>
          </a:xfrm>
        </p:spPr>
        <p:txBody>
          <a:bodyPr>
            <a:normAutofit/>
          </a:bodyPr>
          <a:lstStyle/>
          <a:p>
            <a:pPr marL="457200" lvl="1" indent="0">
              <a:spcAft>
                <a:spcPts val="1600"/>
              </a:spcAft>
              <a:buNone/>
            </a:pPr>
            <a:endParaRPr lang="en-US" dirty="0">
              <a:latin typeface="Verdana" panose="020B0604030504040204" pitchFamily="34" charset="0"/>
              <a:ea typeface="Verdana" panose="020B0604030504040204" pitchFamily="34" charset="0"/>
            </a:endParaRPr>
          </a:p>
          <a:p>
            <a:pPr lvl="1">
              <a:spcAft>
                <a:spcPts val="1600"/>
              </a:spcAft>
            </a:pPr>
            <a:endParaRPr lang="en-US" dirty="0">
              <a:latin typeface="Verdana" panose="020B0604030504040204" pitchFamily="34" charset="0"/>
              <a:ea typeface="Verdana" panose="020B0604030504040204" pitchFamily="34" charset="0"/>
            </a:endParaRPr>
          </a:p>
          <a:p>
            <a:pPr marL="457200" lvl="1" indent="0">
              <a:spcAft>
                <a:spcPts val="1600"/>
              </a:spcAft>
              <a:buNone/>
            </a:pPr>
            <a:endParaRPr lang="en-US" dirty="0">
              <a:latin typeface="Verdana" panose="020B0604030504040204" pitchFamily="34" charset="0"/>
              <a:ea typeface="Verdana" panose="020B0604030504040204" pitchFamily="34" charset="0"/>
            </a:endParaRPr>
          </a:p>
          <a:p>
            <a:pPr lvl="1">
              <a:spcAft>
                <a:spcPts val="1600"/>
              </a:spcAft>
            </a:pPr>
            <a:endParaRPr lang="en-US" dirty="0">
              <a:latin typeface="Verdana" panose="020B0604030504040204" pitchFamily="34" charset="0"/>
              <a:ea typeface="Verdana" panose="020B0604030504040204" pitchFamily="34" charset="0"/>
            </a:endParaRPr>
          </a:p>
        </p:txBody>
      </p:sp>
      <p:sp>
        <p:nvSpPr>
          <p:cNvPr id="5" name="Slide Number Placeholder 3">
            <a:extLst>
              <a:ext uri="{FF2B5EF4-FFF2-40B4-BE49-F238E27FC236}">
                <a16:creationId xmlns="" xmlns:a16="http://schemas.microsoft.com/office/drawing/2014/main" id="{2BA064A0-3B16-A74A-8242-DD5B861E747A}"/>
              </a:ext>
            </a:extLst>
          </p:cNvPr>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5</a:t>
            </a:fld>
            <a:endParaRPr lang="en-US" dirty="0">
              <a:latin typeface="Verdana" panose="020B0604030504040204" pitchFamily="34" charset="0"/>
              <a:ea typeface="Verdana" panose="020B0604030504040204" pitchFamily="34" charset="0"/>
            </a:endParaRPr>
          </a:p>
        </p:txBody>
      </p:sp>
      <p:sp>
        <p:nvSpPr>
          <p:cNvPr id="2" name="Rectangle 1"/>
          <p:cNvSpPr/>
          <p:nvPr/>
        </p:nvSpPr>
        <p:spPr>
          <a:xfrm>
            <a:off x="927654" y="1442337"/>
            <a:ext cx="10654747" cy="5170646"/>
          </a:xfrm>
          <a:prstGeom prst="rect">
            <a:avLst/>
          </a:prstGeom>
        </p:spPr>
        <p:txBody>
          <a:bodyPr wrap="square">
            <a:spAutoFit/>
          </a:bodyPr>
          <a:lstStyle/>
          <a:p>
            <a:pPr>
              <a:spcAft>
                <a:spcPts val="600"/>
              </a:spcAft>
            </a:pPr>
            <a:r>
              <a:rPr lang="en-US" sz="2000" b="1" dirty="0" smtClean="0">
                <a:latin typeface="Verdana" panose="020B0604030504040204" pitchFamily="34" charset="0"/>
                <a:ea typeface="Verdana" panose="020B0604030504040204" pitchFamily="34" charset="0"/>
              </a:rPr>
              <a:t>The following factors increase likelihood of transmission via person-to-person contact:</a:t>
            </a:r>
            <a:endParaRPr lang="en-US" sz="2000" b="1" dirty="0">
              <a:latin typeface="Verdana" panose="020B0604030504040204" pitchFamily="34" charset="0"/>
              <a:ea typeface="Verdana" panose="020B0604030504040204" pitchFamily="34" charset="0"/>
            </a:endParaRPr>
          </a:p>
          <a:p>
            <a:pPr marL="228600" indent="-228600">
              <a:spcAft>
                <a:spcPts val="1200"/>
              </a:spcAft>
              <a:buClr>
                <a:schemeClr val="accent1"/>
              </a:buClr>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Challenges maintaining 2 </a:t>
            </a:r>
            <a:r>
              <a:rPr lang="en-US" sz="2000" dirty="0" err="1" smtClean="0">
                <a:latin typeface="Verdana" panose="020B0604030504040204" pitchFamily="34" charset="0"/>
                <a:ea typeface="Verdana" panose="020B0604030504040204" pitchFamily="34" charset="0"/>
              </a:rPr>
              <a:t>metres</a:t>
            </a:r>
            <a:r>
              <a:rPr lang="en-US" sz="2000" dirty="0" smtClean="0">
                <a:latin typeface="Verdana" panose="020B0604030504040204" pitchFamily="34" charset="0"/>
                <a:ea typeface="Verdana" panose="020B0604030504040204" pitchFamily="34" charset="0"/>
              </a:rPr>
              <a:t> of distance</a:t>
            </a:r>
            <a:endParaRPr lang="en-US" sz="2000" dirty="0">
              <a:latin typeface="Verdana" panose="020B0604030504040204" pitchFamily="34" charset="0"/>
              <a:ea typeface="Verdana" panose="020B0604030504040204" pitchFamily="34" charset="0"/>
            </a:endParaRPr>
          </a:p>
          <a:p>
            <a:pPr marL="228600" indent="-228600">
              <a:spcAft>
                <a:spcPts val="1200"/>
              </a:spcAft>
              <a:buClr>
                <a:schemeClr val="accent1"/>
              </a:buClr>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High </a:t>
            </a:r>
            <a:r>
              <a:rPr lang="en-US" sz="2000" dirty="0">
                <a:latin typeface="Verdana" panose="020B0604030504040204" pitchFamily="34" charset="0"/>
                <a:ea typeface="Verdana" panose="020B0604030504040204" pitchFamily="34" charset="0"/>
              </a:rPr>
              <a:t>frequency of unique persons at the workplace (e.g</a:t>
            </a:r>
            <a:r>
              <a:rPr lang="en-US" sz="2000" dirty="0" smtClean="0">
                <a:latin typeface="Verdana" panose="020B0604030504040204" pitchFamily="34" charset="0"/>
                <a:ea typeface="Verdana" panose="020B0604030504040204" pitchFamily="34" charset="0"/>
              </a:rPr>
              <a:t>., customers or clients)</a:t>
            </a:r>
            <a:endParaRPr lang="en-US" sz="2000" dirty="0">
              <a:latin typeface="Verdana" panose="020B0604030504040204" pitchFamily="34" charset="0"/>
              <a:ea typeface="Verdana" panose="020B0604030504040204" pitchFamily="34" charset="0"/>
            </a:endParaRPr>
          </a:p>
          <a:p>
            <a:pPr marL="228600" indent="-228600">
              <a:spcAft>
                <a:spcPts val="1200"/>
              </a:spcAft>
              <a:buClr>
                <a:schemeClr val="accent1"/>
              </a:buClr>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Potential </a:t>
            </a:r>
            <a:r>
              <a:rPr lang="en-US" sz="2000" dirty="0">
                <a:latin typeface="Verdana" panose="020B0604030504040204" pitchFamily="34" charset="0"/>
                <a:ea typeface="Verdana" panose="020B0604030504040204" pitchFamily="34" charset="0"/>
              </a:rPr>
              <a:t>to work in enclosed areas</a:t>
            </a:r>
          </a:p>
          <a:p>
            <a:pPr marL="228600" indent="-228600">
              <a:spcAft>
                <a:spcPts val="1200"/>
              </a:spcAft>
              <a:buClr>
                <a:schemeClr val="accent1"/>
              </a:buClr>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Potential </a:t>
            </a:r>
            <a:r>
              <a:rPr lang="en-US" sz="2000" dirty="0">
                <a:latin typeface="Verdana" panose="020B0604030504040204" pitchFamily="34" charset="0"/>
                <a:ea typeface="Verdana" panose="020B0604030504040204" pitchFamily="34" charset="0"/>
              </a:rPr>
              <a:t>for sustained group interaction</a:t>
            </a:r>
          </a:p>
          <a:p>
            <a:pPr marL="228600" indent="-228600">
              <a:spcAft>
                <a:spcPts val="1200"/>
              </a:spcAft>
              <a:buClr>
                <a:schemeClr val="accent1"/>
              </a:buClr>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Probability </a:t>
            </a:r>
            <a:r>
              <a:rPr lang="en-US" sz="2000" dirty="0">
                <a:latin typeface="Verdana" panose="020B0604030504040204" pitchFamily="34" charset="0"/>
                <a:ea typeface="Verdana" panose="020B0604030504040204" pitchFamily="34" charset="0"/>
              </a:rPr>
              <a:t>of infected persons</a:t>
            </a:r>
          </a:p>
          <a:p>
            <a:pPr marL="228600" indent="-228600">
              <a:spcAft>
                <a:spcPts val="1200"/>
              </a:spcAft>
              <a:buClr>
                <a:schemeClr val="accent1"/>
              </a:buClr>
              <a:buFont typeface="Arial" panose="020B0604020202020204" pitchFamily="34" charset="0"/>
              <a:buChar char="•"/>
            </a:pPr>
            <a:r>
              <a:rPr lang="en-US" sz="2000" dirty="0">
                <a:latin typeface="Verdana" panose="020B0604030504040204" pitchFamily="34" charset="0"/>
                <a:ea typeface="Verdana" panose="020B0604030504040204" pitchFamily="34" charset="0"/>
              </a:rPr>
              <a:t>Inadequate self-isolation </a:t>
            </a:r>
            <a:r>
              <a:rPr lang="en-US" sz="2000" dirty="0" smtClean="0">
                <a:latin typeface="Verdana" panose="020B0604030504040204" pitchFamily="34" charset="0"/>
                <a:ea typeface="Verdana" panose="020B0604030504040204" pitchFamily="34" charset="0"/>
              </a:rPr>
              <a:t>practices</a:t>
            </a:r>
          </a:p>
          <a:p>
            <a:pPr>
              <a:spcAft>
                <a:spcPts val="1200"/>
              </a:spcAft>
              <a:buClr>
                <a:schemeClr val="accent1"/>
              </a:buClr>
            </a:pPr>
            <a:endParaRPr lang="en-US" sz="2000" dirty="0" smtClean="0">
              <a:latin typeface="Verdana" panose="020B0604030504040204" pitchFamily="34" charset="0"/>
              <a:ea typeface="Verdana" panose="020B0604030504040204" pitchFamily="34" charset="0"/>
            </a:endParaRPr>
          </a:p>
          <a:p>
            <a:pPr>
              <a:spcAft>
                <a:spcPts val="600"/>
              </a:spcAft>
            </a:pPr>
            <a:r>
              <a:rPr lang="en-US" sz="2000" b="1" dirty="0">
                <a:latin typeface="Verdana" panose="020B0604030504040204" pitchFamily="34" charset="0"/>
                <a:ea typeface="Verdana" panose="020B0604030504040204" pitchFamily="34" charset="0"/>
              </a:rPr>
              <a:t>The following </a:t>
            </a:r>
            <a:r>
              <a:rPr lang="en-US" sz="2000" b="1" dirty="0" smtClean="0">
                <a:latin typeface="Verdana" panose="020B0604030504040204" pitchFamily="34" charset="0"/>
                <a:ea typeface="Verdana" panose="020B0604030504040204" pitchFamily="34" charset="0"/>
              </a:rPr>
              <a:t>increases likelihood </a:t>
            </a:r>
            <a:r>
              <a:rPr lang="en-US" sz="2000" b="1" dirty="0">
                <a:latin typeface="Verdana" panose="020B0604030504040204" pitchFamily="34" charset="0"/>
                <a:ea typeface="Verdana" panose="020B0604030504040204" pitchFamily="34" charset="0"/>
              </a:rPr>
              <a:t>of transmission </a:t>
            </a:r>
            <a:r>
              <a:rPr lang="en-US" sz="2000" b="1" dirty="0" smtClean="0">
                <a:latin typeface="Verdana" panose="020B0604030504040204" pitchFamily="34" charset="0"/>
                <a:ea typeface="Verdana" panose="020B0604030504040204" pitchFamily="34" charset="0"/>
              </a:rPr>
              <a:t>via surface contact:</a:t>
            </a:r>
            <a:endParaRPr lang="en-US" sz="2000" b="1" dirty="0">
              <a:latin typeface="Verdana" panose="020B0604030504040204" pitchFamily="34" charset="0"/>
              <a:ea typeface="Verdana" panose="020B0604030504040204" pitchFamily="34" charset="0"/>
            </a:endParaRPr>
          </a:p>
          <a:p>
            <a:pPr marL="228600" indent="-228600">
              <a:spcAft>
                <a:spcPts val="1200"/>
              </a:spcAft>
              <a:buClr>
                <a:schemeClr val="accent1"/>
              </a:buClr>
              <a:buFont typeface="Arial" panose="020B0604020202020204" pitchFamily="34" charset="0"/>
              <a:buChar char="•"/>
            </a:pPr>
            <a:r>
              <a:rPr lang="en-US" sz="2000" dirty="0" smtClean="0">
                <a:latin typeface="Verdana" panose="020B0604030504040204" pitchFamily="34" charset="0"/>
                <a:ea typeface="Verdana" panose="020B0604030504040204" pitchFamily="34" charset="0"/>
              </a:rPr>
              <a:t>Potential </a:t>
            </a:r>
            <a:r>
              <a:rPr lang="en-US" sz="2000" dirty="0">
                <a:latin typeface="Verdana" panose="020B0604030504040204" pitchFamily="34" charset="0"/>
                <a:ea typeface="Verdana" panose="020B0604030504040204" pitchFamily="34" charset="0"/>
              </a:rPr>
              <a:t>for regular contact with shared surfaces</a:t>
            </a:r>
          </a:p>
          <a:p>
            <a:pPr>
              <a:spcAft>
                <a:spcPts val="1200"/>
              </a:spcAft>
              <a:buClr>
                <a:schemeClr val="accent1"/>
              </a:buClr>
            </a:pP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286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p:txBody>
          <a:bodyPr>
            <a:noAutofit/>
          </a:bodyPr>
          <a:lstStyle/>
          <a:p>
            <a:r>
              <a:rPr lang="en-US" sz="3000" dirty="0">
                <a:latin typeface="Verdana" panose="020B0604030504040204" pitchFamily="34" charset="0"/>
                <a:ea typeface="Verdana" panose="020B0604030504040204" pitchFamily="34" charset="0"/>
              </a:rPr>
              <a:t>What to do if you, or your workers, experience flu-like symptoms </a:t>
            </a:r>
          </a:p>
        </p:txBody>
      </p:sp>
      <p:sp>
        <p:nvSpPr>
          <p:cNvPr id="9" name="Content Placeholder 8">
            <a:extLst>
              <a:ext uri="{FF2B5EF4-FFF2-40B4-BE49-F238E27FC236}">
                <a16:creationId xmlns:a16="http://schemas.microsoft.com/office/drawing/2014/main" xmlns="" id="{4F2295BB-838C-0B46-8505-8432F231E2B9}"/>
              </a:ext>
            </a:extLst>
          </p:cNvPr>
          <p:cNvSpPr>
            <a:spLocks noGrp="1"/>
          </p:cNvSpPr>
          <p:nvPr>
            <p:ph idx="1"/>
          </p:nvPr>
        </p:nvSpPr>
        <p:spPr/>
        <p:txBody>
          <a:bodyPr/>
          <a:lstStyle/>
          <a:p>
            <a:pPr marL="0" indent="0">
              <a:lnSpc>
                <a:spcPct val="100000"/>
              </a:lnSpc>
              <a:spcAft>
                <a:spcPts val="600"/>
              </a:spcAft>
              <a:buNone/>
            </a:pPr>
            <a:r>
              <a:rPr lang="en-US" sz="2000" dirty="0">
                <a:latin typeface="Verdana" panose="020B0604030504040204" pitchFamily="34" charset="0"/>
                <a:ea typeface="Verdana" panose="020B0604030504040204" pitchFamily="34" charset="0"/>
              </a:rPr>
              <a:t>Anyone experiencing flu-like symptoms associated with COVID-19, should:</a:t>
            </a:r>
          </a:p>
          <a:p>
            <a:pPr>
              <a:spcAft>
                <a:spcPts val="1200"/>
              </a:spcAft>
            </a:pPr>
            <a:r>
              <a:rPr lang="en-US" sz="2000" dirty="0">
                <a:latin typeface="Verdana" panose="020B0604030504040204" pitchFamily="34" charset="0"/>
                <a:ea typeface="Verdana" panose="020B0604030504040204" pitchFamily="34" charset="0"/>
              </a:rPr>
              <a:t>Immediately inform their supervisor. </a:t>
            </a:r>
          </a:p>
          <a:p>
            <a:pPr>
              <a:spcAft>
                <a:spcPts val="1200"/>
              </a:spcAft>
            </a:pPr>
            <a:r>
              <a:rPr lang="en-US" sz="2000" dirty="0">
                <a:latin typeface="Verdana" panose="020B0604030504040204" pitchFamily="34" charset="0"/>
                <a:ea typeface="Verdana" panose="020B0604030504040204" pitchFamily="34" charset="0"/>
              </a:rPr>
              <a:t>Physically distance from colleagues and leave the workplace. </a:t>
            </a:r>
          </a:p>
          <a:p>
            <a:pPr>
              <a:spcAft>
                <a:spcPts val="600"/>
              </a:spcAft>
            </a:pPr>
            <a:r>
              <a:rPr lang="en-US" sz="2000" dirty="0">
                <a:latin typeface="Verdana" panose="020B0604030504040204" pitchFamily="34" charset="0"/>
                <a:ea typeface="Verdana" panose="020B0604030504040204" pitchFamily="34" charset="0"/>
              </a:rPr>
              <a:t>Seek medical advice from a health care professional:</a:t>
            </a:r>
          </a:p>
          <a:p>
            <a:pPr lvl="1">
              <a:spcAft>
                <a:spcPts val="600"/>
              </a:spcAft>
            </a:pPr>
            <a:r>
              <a:rPr lang="en-US" sz="2000" dirty="0">
                <a:latin typeface="Verdana" panose="020B0604030504040204" pitchFamily="34" charset="0"/>
                <a:ea typeface="Verdana" panose="020B0604030504040204" pitchFamily="34" charset="0"/>
              </a:rPr>
              <a:t>Call 911, if urgent.</a:t>
            </a:r>
          </a:p>
          <a:p>
            <a:pPr lvl="1">
              <a:spcAft>
                <a:spcPts val="600"/>
              </a:spcAft>
            </a:pPr>
            <a:r>
              <a:rPr lang="en-US" sz="2000" dirty="0">
                <a:latin typeface="Verdana" panose="020B0604030504040204" pitchFamily="34" charset="0"/>
                <a:ea typeface="Verdana" panose="020B0604030504040204" pitchFamily="34" charset="0"/>
              </a:rPr>
              <a:t>Use the COVID-19 BC Support App and Self-Assessment Tool at </a:t>
            </a:r>
            <a:r>
              <a:rPr lang="en-US" sz="2000" dirty="0">
                <a:latin typeface="Verdana" panose="020B0604030504040204" pitchFamily="34" charset="0"/>
                <a:ea typeface="Verdana" panose="020B0604030504040204" pitchFamily="34" charset="0"/>
                <a:hlinkClick r:id="rId3"/>
              </a:rPr>
              <a:t>https://bc.thrive.health/</a:t>
            </a:r>
            <a:r>
              <a:rPr lang="en-US" sz="2000" dirty="0">
                <a:latin typeface="Verdana" panose="020B0604030504040204" pitchFamily="34" charset="0"/>
                <a:ea typeface="Verdana" panose="020B0604030504040204" pitchFamily="34" charset="0"/>
              </a:rPr>
              <a:t>.</a:t>
            </a:r>
          </a:p>
          <a:p>
            <a:pPr lvl="1">
              <a:spcAft>
                <a:spcPts val="1200"/>
              </a:spcAft>
            </a:pPr>
            <a:r>
              <a:rPr lang="en-US" sz="2000" dirty="0">
                <a:latin typeface="Verdana" panose="020B0604030504040204" pitchFamily="34" charset="0"/>
                <a:ea typeface="Verdana" panose="020B0604030504040204" pitchFamily="34" charset="0"/>
              </a:rPr>
              <a:t>Call 811 for health advice.</a:t>
            </a:r>
          </a:p>
          <a:p>
            <a:pPr>
              <a:spcAft>
                <a:spcPts val="600"/>
              </a:spcAft>
            </a:pPr>
            <a:r>
              <a:rPr lang="en-US" sz="2000" dirty="0">
                <a:latin typeface="Verdana" panose="020B0604030504040204" pitchFamily="34" charset="0"/>
                <a:ea typeface="Verdana" panose="020B0604030504040204" pitchFamily="34" charset="0"/>
              </a:rPr>
              <a:t>Consult with a health care provider before returning to work.</a:t>
            </a:r>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6</a:t>
            </a:fld>
            <a:endParaRPr lang="en-US"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xmlns="" id="{413573D2-C747-E043-B734-28E0EB5D2064}"/>
              </a:ext>
            </a:extLst>
          </p:cNvPr>
          <p:cNvSpPr txBox="1"/>
          <p:nvPr/>
        </p:nvSpPr>
        <p:spPr>
          <a:xfrm>
            <a:off x="609601" y="6292546"/>
            <a:ext cx="4655127" cy="230832"/>
          </a:xfrm>
          <a:prstGeom prst="rect">
            <a:avLst/>
          </a:prstGeom>
          <a:noFill/>
        </p:spPr>
        <p:txBody>
          <a:bodyPr wrap="square" rtlCol="0">
            <a:spAutoFit/>
          </a:bodyPr>
          <a:lstStyle/>
          <a:p>
            <a:pPr>
              <a:spcAft>
                <a:spcPts val="1600"/>
              </a:spcAft>
            </a:pPr>
            <a:r>
              <a:rPr lang="en-US" sz="900" b="1" dirty="0">
                <a:solidFill>
                  <a:schemeClr val="tx2"/>
                </a:solidFill>
                <a:latin typeface="Verdana" panose="020B0604030504040204" pitchFamily="34" charset="0"/>
                <a:ea typeface="Verdana" panose="020B0604030504040204" pitchFamily="34" charset="0"/>
              </a:rPr>
              <a:t>Source: </a:t>
            </a:r>
            <a:r>
              <a:rPr lang="en-US" sz="900" dirty="0">
                <a:solidFill>
                  <a:schemeClr val="tx2"/>
                </a:solidFill>
                <a:latin typeface="Verdana" panose="020B0604030504040204" pitchFamily="34" charset="0"/>
                <a:ea typeface="Verdana" panose="020B0604030504040204" pitchFamily="34" charset="0"/>
              </a:rPr>
              <a:t>BC Centre for Disease Control</a:t>
            </a:r>
          </a:p>
        </p:txBody>
      </p:sp>
      <p:cxnSp>
        <p:nvCxnSpPr>
          <p:cNvPr id="8" name="Straight Connector 7">
            <a:extLst>
              <a:ext uri="{FF2B5EF4-FFF2-40B4-BE49-F238E27FC236}">
                <a16:creationId xmlns:a16="http://schemas.microsoft.com/office/drawing/2014/main" xmlns="" id="{6D017F6A-CDA4-C946-964B-E0C399891CBA}"/>
              </a:ext>
            </a:extLst>
          </p:cNvPr>
          <p:cNvCxnSpPr>
            <a:cxnSpLocks/>
          </p:cNvCxnSpPr>
          <p:nvPr/>
        </p:nvCxnSpPr>
        <p:spPr>
          <a:xfrm>
            <a:off x="609601" y="6221960"/>
            <a:ext cx="109728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34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latin typeface="Verdana" panose="020B0604030504040204" pitchFamily="34" charset="0"/>
                <a:ea typeface="Verdana" panose="020B0604030504040204" pitchFamily="34" charset="0"/>
              </a:rPr>
              <a:t>Controlling the risk of COVID-19 exposure in the workplace</a:t>
            </a:r>
            <a:endParaRPr lang="en-CA"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7059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54C5E20-2897-C340-BCF9-DD73C501BAF9}"/>
              </a:ext>
            </a:extLst>
          </p:cNvPr>
          <p:cNvSpPr>
            <a:spLocks noGrp="1"/>
          </p:cNvSpPr>
          <p:nvPr>
            <p:ph type="title"/>
          </p:nvPr>
        </p:nvSpPr>
        <p:spPr>
          <a:xfrm>
            <a:off x="914610" y="726798"/>
            <a:ext cx="10367906" cy="1025525"/>
          </a:xfrm>
        </p:spPr>
        <p:txBody>
          <a:bodyPr>
            <a:normAutofit/>
          </a:bodyPr>
          <a:lstStyle/>
          <a:p>
            <a:pPr algn="l"/>
            <a:r>
              <a:rPr lang="en-US" sz="3000" dirty="0">
                <a:latin typeface="Verdana" panose="020B0604030504040204" pitchFamily="34" charset="0"/>
                <a:ea typeface="Verdana" panose="020B0604030504040204" pitchFamily="34" charset="0"/>
              </a:rPr>
              <a:t>Participant poll</a:t>
            </a:r>
          </a:p>
        </p:txBody>
      </p:sp>
      <p:sp>
        <p:nvSpPr>
          <p:cNvPr id="4" name="Content Placeholder 3">
            <a:extLst>
              <a:ext uri="{FF2B5EF4-FFF2-40B4-BE49-F238E27FC236}">
                <a16:creationId xmlns="" xmlns:a16="http://schemas.microsoft.com/office/drawing/2014/main" id="{E9BBADFC-B0B6-7C40-BC41-15E5055BC889}"/>
              </a:ext>
            </a:extLst>
          </p:cNvPr>
          <p:cNvSpPr>
            <a:spLocks noGrp="1"/>
          </p:cNvSpPr>
          <p:nvPr>
            <p:ph idx="4294967295"/>
          </p:nvPr>
        </p:nvSpPr>
        <p:spPr>
          <a:xfrm>
            <a:off x="914610" y="1796567"/>
            <a:ext cx="10367906" cy="4578833"/>
          </a:xfrm>
        </p:spPr>
        <p:txBody>
          <a:bodyPr>
            <a:normAutofit/>
          </a:bodyPr>
          <a:lstStyle/>
          <a:p>
            <a:pPr marL="0" indent="0">
              <a:spcAft>
                <a:spcPts val="1600"/>
              </a:spcAft>
              <a:buNone/>
            </a:pPr>
            <a:r>
              <a:rPr lang="en-US" sz="2000" b="1" dirty="0">
                <a:latin typeface="Verdana" panose="020B0604030504040204" pitchFamily="34" charset="0"/>
                <a:ea typeface="Verdana" panose="020B0604030504040204" pitchFamily="34" charset="0"/>
              </a:rPr>
              <a:t>Barriers to controlling the risk of COVID-19 exposure (choose one):</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My workplace </a:t>
            </a:r>
            <a:r>
              <a:rPr lang="en-US" sz="2000" b="1" dirty="0">
                <a:latin typeface="Verdana" panose="020B0604030504040204" pitchFamily="34" charset="0"/>
                <a:ea typeface="Verdana" panose="020B0604030504040204" pitchFamily="34" charset="0"/>
              </a:rPr>
              <a:t>understands the risk </a:t>
            </a:r>
            <a:r>
              <a:rPr lang="en-US" sz="2000" dirty="0">
                <a:latin typeface="Verdana" panose="020B0604030504040204" pitchFamily="34" charset="0"/>
                <a:ea typeface="Verdana" panose="020B0604030504040204" pitchFamily="34" charset="0"/>
              </a:rPr>
              <a:t>and how it applies at my worksite.</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My workplace </a:t>
            </a:r>
            <a:r>
              <a:rPr lang="en-US" sz="2000" b="1" dirty="0">
                <a:latin typeface="Verdana" panose="020B0604030504040204" pitchFamily="34" charset="0"/>
                <a:ea typeface="Verdana" panose="020B0604030504040204" pitchFamily="34" charset="0"/>
              </a:rPr>
              <a:t>understands the risk</a:t>
            </a:r>
            <a:r>
              <a:rPr lang="en-US" sz="2000" dirty="0">
                <a:latin typeface="Verdana" panose="020B0604030504040204" pitchFamily="34" charset="0"/>
                <a:ea typeface="Verdana" panose="020B0604030504040204" pitchFamily="34" charset="0"/>
              </a:rPr>
              <a:t> and </a:t>
            </a:r>
            <a:r>
              <a:rPr lang="en-US" sz="2000" b="1" dirty="0">
                <a:latin typeface="Verdana" panose="020B0604030504040204" pitchFamily="34" charset="0"/>
                <a:ea typeface="Verdana" panose="020B0604030504040204" pitchFamily="34" charset="0"/>
              </a:rPr>
              <a:t>how to effectively control it</a:t>
            </a:r>
            <a:r>
              <a:rPr lang="en-US" sz="2000" dirty="0">
                <a:latin typeface="Verdana" panose="020B0604030504040204" pitchFamily="34" charset="0"/>
                <a:ea typeface="Verdana" panose="020B0604030504040204" pitchFamily="34" charset="0"/>
              </a:rPr>
              <a:t>.</a:t>
            </a:r>
          </a:p>
          <a:p>
            <a:pPr marL="539750" indent="0">
              <a:spcAft>
                <a:spcPts val="2800"/>
              </a:spcAft>
              <a:buSzPct val="100000"/>
              <a:buNone/>
            </a:pPr>
            <a:r>
              <a:rPr lang="en-US" sz="2000" dirty="0">
                <a:latin typeface="Verdana" panose="020B0604030504040204" pitchFamily="34" charset="0"/>
                <a:ea typeface="Verdana" panose="020B0604030504040204" pitchFamily="34" charset="0"/>
              </a:rPr>
              <a:t>My workplace </a:t>
            </a:r>
            <a:r>
              <a:rPr lang="en-US" sz="2000" b="1" dirty="0">
                <a:latin typeface="Verdana" panose="020B0604030504040204" pitchFamily="34" charset="0"/>
                <a:ea typeface="Verdana" panose="020B0604030504040204" pitchFamily="34" charset="0"/>
              </a:rPr>
              <a:t>understands the risk </a:t>
            </a:r>
            <a:r>
              <a:rPr lang="en-US" sz="2000" dirty="0">
                <a:latin typeface="Verdana" panose="020B0604030504040204" pitchFamily="34" charset="0"/>
                <a:ea typeface="Verdana" panose="020B0604030504040204" pitchFamily="34" charset="0"/>
              </a:rPr>
              <a:t>and </a:t>
            </a:r>
            <a:r>
              <a:rPr lang="en-US" sz="2000" b="1" dirty="0">
                <a:latin typeface="Verdana" panose="020B0604030504040204" pitchFamily="34" charset="0"/>
                <a:ea typeface="Verdana" panose="020B0604030504040204" pitchFamily="34" charset="0"/>
              </a:rPr>
              <a:t>how to effectively control it</a:t>
            </a:r>
            <a:r>
              <a:rPr lang="en-US" sz="2000" dirty="0">
                <a:latin typeface="Verdana" panose="020B0604030504040204" pitchFamily="34" charset="0"/>
                <a:ea typeface="Verdana" panose="020B0604030504040204" pitchFamily="34" charset="0"/>
              </a:rPr>
              <a:t>, but </a:t>
            </a:r>
            <a:r>
              <a:rPr lang="en-US" sz="2000" b="1" dirty="0">
                <a:latin typeface="Verdana" panose="020B0604030504040204" pitchFamily="34" charset="0"/>
                <a:ea typeface="Verdana" panose="020B0604030504040204" pitchFamily="34" charset="0"/>
              </a:rPr>
              <a:t>we are not implementing effective controls</a:t>
            </a:r>
            <a:r>
              <a:rPr lang="en-US" sz="2000" dirty="0">
                <a:latin typeface="Verdana" panose="020B0604030504040204" pitchFamily="34" charset="0"/>
                <a:ea typeface="Verdana" panose="020B0604030504040204" pitchFamily="34" charset="0"/>
              </a:rPr>
              <a:t>.</a:t>
            </a:r>
          </a:p>
        </p:txBody>
      </p:sp>
      <p:sp>
        <p:nvSpPr>
          <p:cNvPr id="5" name="Slide Number Placeholder 3">
            <a:extLst>
              <a:ext uri="{FF2B5EF4-FFF2-40B4-BE49-F238E27FC236}">
                <a16:creationId xmlns="" xmlns:a16="http://schemas.microsoft.com/office/drawing/2014/main" id="{2BA064A0-3B16-A74A-8242-DD5B861E747A}"/>
              </a:ext>
            </a:extLst>
          </p:cNvPr>
          <p:cNvSpPr>
            <a:spLocks noGrp="1"/>
          </p:cNvSpPr>
          <p:nvPr>
            <p:ph type="sldNum" sz="quarter" idx="4294967295"/>
          </p:nvPr>
        </p:nvSpPr>
        <p:spPr>
          <a:xfrm>
            <a:off x="11723688" y="6473825"/>
            <a:ext cx="468312" cy="365125"/>
          </a:xfrm>
        </p:spPr>
        <p:txBody>
          <a:bodyPr/>
          <a:lstStyle/>
          <a:p>
            <a:fld id="{5D855D34-E11B-BE40-8E40-1CF69A63AE91}" type="slidenum">
              <a:rPr lang="en-US" smtClean="0">
                <a:latin typeface="Verdana" panose="020B0604030504040204" pitchFamily="34" charset="0"/>
                <a:ea typeface="Verdana" panose="020B0604030504040204" pitchFamily="34" charset="0"/>
              </a:rPr>
              <a:pPr/>
              <a:t>8</a:t>
            </a:fld>
            <a:endParaRPr lang="en-US" dirty="0">
              <a:latin typeface="Verdana" panose="020B0604030504040204" pitchFamily="34" charset="0"/>
              <a:ea typeface="Verdana" panose="020B0604030504040204" pitchFamily="34" charset="0"/>
            </a:endParaRPr>
          </a:p>
        </p:txBody>
      </p:sp>
      <p:sp>
        <p:nvSpPr>
          <p:cNvPr id="8" name="Oval 7">
            <a:extLst>
              <a:ext uri="{FF2B5EF4-FFF2-40B4-BE49-F238E27FC236}">
                <a16:creationId xmlns="" xmlns:a16="http://schemas.microsoft.com/office/drawing/2014/main" id="{6ED7AE62-B56B-6A4B-A19A-C75008454E62}"/>
              </a:ext>
            </a:extLst>
          </p:cNvPr>
          <p:cNvSpPr/>
          <p:nvPr/>
        </p:nvSpPr>
        <p:spPr>
          <a:xfrm>
            <a:off x="1017846" y="2418543"/>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B157525C-4DD1-944F-97A7-34BAE42B71F4}"/>
              </a:ext>
            </a:extLst>
          </p:cNvPr>
          <p:cNvSpPr/>
          <p:nvPr/>
        </p:nvSpPr>
        <p:spPr>
          <a:xfrm>
            <a:off x="1017846" y="3142443"/>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47818A4E-8B0E-B84E-9765-58789E725AC7}"/>
              </a:ext>
            </a:extLst>
          </p:cNvPr>
          <p:cNvSpPr/>
          <p:nvPr/>
        </p:nvSpPr>
        <p:spPr>
          <a:xfrm>
            <a:off x="1017846" y="3866343"/>
            <a:ext cx="344557" cy="344557"/>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24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54C5E20-2897-C340-BCF9-DD73C501BAF9}"/>
              </a:ext>
            </a:extLst>
          </p:cNvPr>
          <p:cNvSpPr>
            <a:spLocks noGrp="1"/>
          </p:cNvSpPr>
          <p:nvPr>
            <p:ph type="title"/>
          </p:nvPr>
        </p:nvSpPr>
        <p:spPr/>
        <p:txBody>
          <a:bodyPr>
            <a:normAutofit/>
          </a:bodyPr>
          <a:lstStyle/>
          <a:p>
            <a:r>
              <a:rPr lang="en-US" sz="3000" dirty="0">
                <a:latin typeface="Verdana" panose="020B0604030504040204" pitchFamily="34" charset="0"/>
                <a:ea typeface="Verdana" panose="020B0604030504040204" pitchFamily="34" charset="0"/>
              </a:rPr>
              <a:t>Basic control measures</a:t>
            </a:r>
          </a:p>
        </p:txBody>
      </p:sp>
      <p:sp>
        <p:nvSpPr>
          <p:cNvPr id="4" name="Content Placeholder 3">
            <a:extLst>
              <a:ext uri="{FF2B5EF4-FFF2-40B4-BE49-F238E27FC236}">
                <a16:creationId xmlns:a16="http://schemas.microsoft.com/office/drawing/2014/main" xmlns="" id="{E9BBADFC-B0B6-7C40-BC41-15E5055BC889}"/>
              </a:ext>
            </a:extLst>
          </p:cNvPr>
          <p:cNvSpPr>
            <a:spLocks noGrp="1"/>
          </p:cNvSpPr>
          <p:nvPr>
            <p:ph idx="1"/>
          </p:nvPr>
        </p:nvSpPr>
        <p:spPr>
          <a:xfrm>
            <a:off x="609601" y="1427076"/>
            <a:ext cx="10972800" cy="4776864"/>
          </a:xfrm>
        </p:spPr>
        <p:txBody>
          <a:bodyPr>
            <a:noAutofit/>
          </a:bodyPr>
          <a:lstStyle/>
          <a:p>
            <a:pPr marL="0" indent="0">
              <a:lnSpc>
                <a:spcPct val="100000"/>
              </a:lnSpc>
              <a:spcAft>
                <a:spcPts val="1200"/>
              </a:spcAft>
              <a:buNone/>
            </a:pPr>
            <a:r>
              <a:rPr lang="en-US" sz="2000" dirty="0">
                <a:latin typeface="Verdana" panose="020B0604030504040204" pitchFamily="34" charset="0"/>
                <a:ea typeface="Verdana" panose="020B0604030504040204" pitchFamily="34" charset="0"/>
              </a:rPr>
              <a:t>Follow the </a:t>
            </a:r>
            <a:r>
              <a:rPr lang="en-US" sz="2000" b="1" dirty="0">
                <a:latin typeface="Verdana" panose="020B0604030504040204" pitchFamily="34" charset="0"/>
                <a:ea typeface="Verdana" panose="020B0604030504040204" pitchFamily="34" charset="0"/>
              </a:rPr>
              <a:t>orders, notices, and guidance </a:t>
            </a:r>
            <a:r>
              <a:rPr lang="en-US" sz="2000" dirty="0">
                <a:latin typeface="Verdana" panose="020B0604030504040204" pitchFamily="34" charset="0"/>
                <a:ea typeface="Verdana" panose="020B0604030504040204" pitchFamily="34" charset="0"/>
              </a:rPr>
              <a:t>from the </a:t>
            </a:r>
            <a:r>
              <a:rPr lang="en-US" sz="2000" b="1" dirty="0">
                <a:latin typeface="Verdana" panose="020B0604030504040204" pitchFamily="34" charset="0"/>
                <a:ea typeface="Verdana" panose="020B0604030504040204" pitchFamily="34" charset="0"/>
              </a:rPr>
              <a:t>provincial health officer </a:t>
            </a:r>
            <a:r>
              <a:rPr lang="en-US" sz="2000" dirty="0">
                <a:latin typeface="Verdana" panose="020B0604030504040204" pitchFamily="34" charset="0"/>
                <a:ea typeface="Verdana" panose="020B0604030504040204" pitchFamily="34" charset="0"/>
              </a:rPr>
              <a:t>and the</a:t>
            </a:r>
            <a:r>
              <a:rPr lang="en-US" sz="2000" b="1" dirty="0">
                <a:latin typeface="Verdana" panose="020B0604030504040204" pitchFamily="34" charset="0"/>
                <a:ea typeface="Verdana" panose="020B0604030504040204" pitchFamily="34" charset="0"/>
              </a:rPr>
              <a:t> BC Centre for Disease Control</a:t>
            </a:r>
            <a:r>
              <a:rPr lang="en-US" sz="2000" dirty="0">
                <a:latin typeface="Verdana" panose="020B0604030504040204" pitchFamily="34" charset="0"/>
                <a:ea typeface="Verdana" panose="020B0604030504040204" pitchFamily="34" charset="0"/>
              </a:rPr>
              <a:t>. </a:t>
            </a:r>
          </a:p>
          <a:p>
            <a:pPr lvl="1">
              <a:spcAft>
                <a:spcPts val="1600"/>
              </a:spcAft>
            </a:pPr>
            <a:endParaRPr lang="en-US" sz="2000" dirty="0">
              <a:latin typeface="Verdana" panose="020B0604030504040204" pitchFamily="34" charset="0"/>
              <a:ea typeface="Verdana" panose="020B0604030504040204" pitchFamily="34" charset="0"/>
            </a:endParaRPr>
          </a:p>
        </p:txBody>
      </p:sp>
      <p:sp>
        <p:nvSpPr>
          <p:cNvPr id="5" name="Slide Number Placeholder 3">
            <a:extLst>
              <a:ext uri="{FF2B5EF4-FFF2-40B4-BE49-F238E27FC236}">
                <a16:creationId xmlns:a16="http://schemas.microsoft.com/office/drawing/2014/main" xmlns="" id="{2BA064A0-3B16-A74A-8242-DD5B861E747A}"/>
              </a:ext>
            </a:extLst>
          </p:cNvPr>
          <p:cNvSpPr>
            <a:spLocks noGrp="1"/>
          </p:cNvSpPr>
          <p:nvPr>
            <p:ph type="sldNum" sz="quarter" idx="4"/>
          </p:nvPr>
        </p:nvSpPr>
        <p:spPr/>
        <p:txBody>
          <a:bodyPr/>
          <a:lstStyle/>
          <a:p>
            <a:fld id="{5D855D34-E11B-BE40-8E40-1CF69A63AE91}" type="slidenum">
              <a:rPr lang="en-US" smtClean="0">
                <a:latin typeface="Verdana" panose="020B0604030504040204" pitchFamily="34" charset="0"/>
                <a:ea typeface="Verdana" panose="020B0604030504040204" pitchFamily="34" charset="0"/>
              </a:rPr>
              <a:pPr/>
              <a:t>9</a:t>
            </a:fld>
            <a:endParaRPr lang="en-US"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xmlns="" id="{3B2BAA72-7612-9C45-8B04-6AEA6058E7F6}"/>
              </a:ext>
            </a:extLst>
          </p:cNvPr>
          <p:cNvSpPr txBox="1"/>
          <p:nvPr/>
        </p:nvSpPr>
        <p:spPr>
          <a:xfrm>
            <a:off x="609601" y="6292546"/>
            <a:ext cx="4655127" cy="230832"/>
          </a:xfrm>
          <a:prstGeom prst="rect">
            <a:avLst/>
          </a:prstGeom>
          <a:noFill/>
        </p:spPr>
        <p:txBody>
          <a:bodyPr wrap="square" rtlCol="0">
            <a:spAutoFit/>
          </a:bodyPr>
          <a:lstStyle/>
          <a:p>
            <a:pPr>
              <a:spcAft>
                <a:spcPts val="1600"/>
              </a:spcAft>
            </a:pPr>
            <a:r>
              <a:rPr lang="en-US" sz="900" b="1" dirty="0">
                <a:solidFill>
                  <a:schemeClr val="tx2"/>
                </a:solidFill>
                <a:latin typeface="Verdana" panose="020B0604030504040204" pitchFamily="34" charset="0"/>
                <a:ea typeface="Verdana" panose="020B0604030504040204" pitchFamily="34" charset="0"/>
              </a:rPr>
              <a:t>Source: </a:t>
            </a:r>
            <a:r>
              <a:rPr lang="en-US" sz="900" dirty="0">
                <a:solidFill>
                  <a:schemeClr val="tx2"/>
                </a:solidFill>
                <a:latin typeface="Verdana" panose="020B0604030504040204" pitchFamily="34" charset="0"/>
                <a:ea typeface="Verdana" panose="020B0604030504040204" pitchFamily="34" charset="0"/>
              </a:rPr>
              <a:t>BC Centre for Disease Control, Government of BC</a:t>
            </a:r>
          </a:p>
        </p:txBody>
      </p:sp>
      <p:cxnSp>
        <p:nvCxnSpPr>
          <p:cNvPr id="7" name="Straight Connector 6">
            <a:extLst>
              <a:ext uri="{FF2B5EF4-FFF2-40B4-BE49-F238E27FC236}">
                <a16:creationId xmlns:a16="http://schemas.microsoft.com/office/drawing/2014/main" xmlns="" id="{C6F2B52F-8520-2844-AA30-2A08A8E34BAF}"/>
              </a:ext>
            </a:extLst>
          </p:cNvPr>
          <p:cNvCxnSpPr>
            <a:cxnSpLocks/>
          </p:cNvCxnSpPr>
          <p:nvPr/>
        </p:nvCxnSpPr>
        <p:spPr>
          <a:xfrm>
            <a:off x="609601" y="6221960"/>
            <a:ext cx="109728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F7D9F593-B331-274F-AC4A-9926D94CBB61}"/>
              </a:ext>
            </a:extLst>
          </p:cNvPr>
          <p:cNvSpPr/>
          <p:nvPr/>
        </p:nvSpPr>
        <p:spPr>
          <a:xfrm>
            <a:off x="603829" y="2452601"/>
            <a:ext cx="6038271" cy="3400931"/>
          </a:xfrm>
          <a:prstGeom prst="rect">
            <a:avLst/>
          </a:prstGeom>
        </p:spPr>
        <p:txBody>
          <a:bodyPr wrap="square">
            <a:spAutoFit/>
          </a:bodyPr>
          <a:lstStyle/>
          <a:p>
            <a:pPr>
              <a:spcAft>
                <a:spcPts val="600"/>
              </a:spcAft>
            </a:pPr>
            <a:r>
              <a:rPr lang="en-US" sz="2000" b="1" dirty="0">
                <a:solidFill>
                  <a:schemeClr val="accent1"/>
                </a:solidFill>
                <a:latin typeface="Verdana" panose="020B0604030504040204" pitchFamily="34" charset="0"/>
                <a:ea typeface="Verdana" panose="020B0604030504040204" pitchFamily="34" charset="0"/>
              </a:rPr>
              <a:t>The basics</a:t>
            </a:r>
          </a:p>
          <a:p>
            <a:pPr marL="177800" indent="-177800">
              <a:lnSpc>
                <a:spcPct val="100000"/>
              </a:lnSpc>
              <a:spcAft>
                <a:spcPts val="1200"/>
              </a:spcAft>
              <a:buClr>
                <a:schemeClr val="accent1"/>
              </a:buClr>
              <a:buFont typeface="Arial" panose="020B0604020202020204" pitchFamily="34" charset="0"/>
              <a:buChar char="•"/>
            </a:pPr>
            <a:r>
              <a:rPr lang="en-US" sz="2000" dirty="0">
                <a:latin typeface="Verdana" panose="020B0604030504040204" pitchFamily="34" charset="0"/>
                <a:ea typeface="Verdana" panose="020B0604030504040204" pitchFamily="34" charset="0"/>
              </a:rPr>
              <a:t>Physical distancing (2 </a:t>
            </a:r>
            <a:r>
              <a:rPr lang="en-US" sz="2000" dirty="0" err="1">
                <a:latin typeface="Verdana" panose="020B0604030504040204" pitchFamily="34" charset="0"/>
                <a:ea typeface="Verdana" panose="020B0604030504040204" pitchFamily="34" charset="0"/>
              </a:rPr>
              <a:t>metres</a:t>
            </a:r>
            <a:r>
              <a:rPr lang="en-US" sz="2000" dirty="0">
                <a:latin typeface="Verdana" panose="020B0604030504040204" pitchFamily="34" charset="0"/>
                <a:ea typeface="Verdana" panose="020B0604030504040204" pitchFamily="34" charset="0"/>
              </a:rPr>
              <a:t> / 6 feet)</a:t>
            </a:r>
          </a:p>
          <a:p>
            <a:pPr marL="177800" indent="-177800">
              <a:lnSpc>
                <a:spcPct val="100000"/>
              </a:lnSpc>
              <a:spcAft>
                <a:spcPts val="1200"/>
              </a:spcAft>
              <a:buClr>
                <a:schemeClr val="accent1"/>
              </a:buClr>
              <a:buFont typeface="Arial" panose="020B0604020202020204" pitchFamily="34" charset="0"/>
              <a:buChar char="•"/>
            </a:pPr>
            <a:r>
              <a:rPr lang="en-US" sz="2000" dirty="0">
                <a:latin typeface="Verdana" panose="020B0604030504040204" pitchFamily="34" charset="0"/>
                <a:ea typeface="Verdana" panose="020B0604030504040204" pitchFamily="34" charset="0"/>
              </a:rPr>
              <a:t>Cleaning and disinfecting</a:t>
            </a:r>
          </a:p>
          <a:p>
            <a:pPr marL="177800" indent="-177800">
              <a:lnSpc>
                <a:spcPct val="100000"/>
              </a:lnSpc>
              <a:spcAft>
                <a:spcPts val="600"/>
              </a:spcAft>
              <a:buClr>
                <a:schemeClr val="accent1"/>
              </a:buClr>
              <a:buFont typeface="Arial" panose="020B0604020202020204" pitchFamily="34" charset="0"/>
              <a:buChar char="•"/>
            </a:pPr>
            <a:r>
              <a:rPr lang="en-US" sz="2000" dirty="0">
                <a:latin typeface="Verdana" panose="020B0604030504040204" pitchFamily="34" charset="0"/>
                <a:ea typeface="Verdana" panose="020B0604030504040204" pitchFamily="34" charset="0"/>
              </a:rPr>
              <a:t>Personal hygiene: </a:t>
            </a:r>
          </a:p>
          <a:p>
            <a:pPr marL="711200" lvl="1" indent="-254000">
              <a:spcAft>
                <a:spcPts val="600"/>
              </a:spcAft>
              <a:buClr>
                <a:schemeClr val="accent2"/>
              </a:buClr>
              <a:buFont typeface="Arial" panose="020B0604020202020204" pitchFamily="34" charset="0"/>
              <a:buChar char="•"/>
            </a:pPr>
            <a:r>
              <a:rPr lang="en-US" dirty="0">
                <a:latin typeface="Verdana" panose="020B0604030504040204" pitchFamily="34" charset="0"/>
                <a:ea typeface="Verdana" panose="020B0604030504040204" pitchFamily="34" charset="0"/>
              </a:rPr>
              <a:t>Cover your coughs and sneezes with a tissue or use your elbow.</a:t>
            </a:r>
          </a:p>
          <a:p>
            <a:pPr marL="711200" lvl="1" indent="-254000">
              <a:spcAft>
                <a:spcPts val="600"/>
              </a:spcAft>
              <a:buClr>
                <a:schemeClr val="accent2"/>
              </a:buClr>
              <a:buFont typeface="Arial" panose="020B0604020202020204" pitchFamily="34" charset="0"/>
              <a:buChar char="•"/>
            </a:pPr>
            <a:r>
              <a:rPr lang="en-US" dirty="0">
                <a:latin typeface="Verdana" panose="020B0604030504040204" pitchFamily="34" charset="0"/>
                <a:ea typeface="Verdana" panose="020B0604030504040204" pitchFamily="34" charset="0"/>
              </a:rPr>
              <a:t>Wash your hands.</a:t>
            </a:r>
          </a:p>
          <a:p>
            <a:pPr marL="711200" lvl="1" indent="-254000">
              <a:spcAft>
                <a:spcPts val="600"/>
              </a:spcAft>
              <a:buClr>
                <a:schemeClr val="accent2"/>
              </a:buClr>
              <a:buFont typeface="Arial" panose="020B0604020202020204" pitchFamily="34" charset="0"/>
              <a:buChar char="•"/>
            </a:pPr>
            <a:r>
              <a:rPr lang="en-US" dirty="0">
                <a:latin typeface="Verdana" panose="020B0604030504040204" pitchFamily="34" charset="0"/>
                <a:ea typeface="Verdana" panose="020B0604030504040204" pitchFamily="34" charset="0"/>
              </a:rPr>
              <a:t>Avoid touching your face.</a:t>
            </a:r>
          </a:p>
          <a:p>
            <a:pPr marL="711200" lvl="1" indent="-254000">
              <a:spcAft>
                <a:spcPts val="600"/>
              </a:spcAft>
              <a:buClr>
                <a:schemeClr val="accent2"/>
              </a:buClr>
              <a:buFont typeface="Arial" panose="020B0604020202020204" pitchFamily="34" charset="0"/>
              <a:buChar char="•"/>
            </a:pPr>
            <a:r>
              <a:rPr lang="en-US" dirty="0">
                <a:latin typeface="Verdana" panose="020B0604030504040204" pitchFamily="34" charset="0"/>
                <a:ea typeface="Verdana" panose="020B0604030504040204" pitchFamily="34" charset="0"/>
              </a:rPr>
              <a:t>Do not share food, drinks, or items.</a:t>
            </a:r>
          </a:p>
        </p:txBody>
      </p:sp>
      <p:pic>
        <p:nvPicPr>
          <p:cNvPr id="10" name="Picture 9">
            <a:extLst>
              <a:ext uri="{FF2B5EF4-FFF2-40B4-BE49-F238E27FC236}">
                <a16:creationId xmlns:a16="http://schemas.microsoft.com/office/drawing/2014/main" xmlns="" id="{D9594DAD-3DF2-304A-A1B4-E9F57028E5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45"/>
          <a:stretch/>
        </p:blipFill>
        <p:spPr>
          <a:xfrm>
            <a:off x="6642100" y="2316659"/>
            <a:ext cx="4940301" cy="3585565"/>
          </a:xfrm>
          <a:prstGeom prst="roundRect">
            <a:avLst>
              <a:gd name="adj" fmla="val 7063"/>
            </a:avLst>
          </a:prstGeom>
        </p:spPr>
      </p:pic>
    </p:spTree>
    <p:extLst>
      <p:ext uri="{BB962C8B-B14F-4D97-AF65-F5344CB8AC3E}">
        <p14:creationId xmlns:p14="http://schemas.microsoft.com/office/powerpoint/2010/main" val="64510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ksafebc_widescreen_2019Jan">
  <a:themeElements>
    <a:clrScheme name="WorkSafeBC-Oct18">
      <a:dk1>
        <a:srgbClr val="000000"/>
      </a:dk1>
      <a:lt1>
        <a:srgbClr val="FFFFFF"/>
      </a:lt1>
      <a:dk2>
        <a:srgbClr val="776E64"/>
      </a:dk2>
      <a:lt2>
        <a:srgbClr val="FFFFFF"/>
      </a:lt2>
      <a:accent1>
        <a:srgbClr val="ED8B00"/>
      </a:accent1>
      <a:accent2>
        <a:srgbClr val="6399AE"/>
      </a:accent2>
      <a:accent3>
        <a:srgbClr val="888D30"/>
      </a:accent3>
      <a:accent4>
        <a:srgbClr val="B10508"/>
      </a:accent4>
      <a:accent5>
        <a:srgbClr val="DC4405"/>
      </a:accent5>
      <a:accent6>
        <a:srgbClr val="F1BE48"/>
      </a:accent6>
      <a:hlink>
        <a:srgbClr val="525252"/>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orksafebc_widescreen_2019Jan" id="{54D5F2BF-C056-6340-9CA9-56AE39806F6F}" vid="{48DB3F91-DA95-424C-A864-83DF1BE940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08D56B-44E0-49A9-898A-7B538265BE9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492D85-AB92-4ABF-97B3-64764480F1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C566CE9-170E-4CCC-8026-55C8B52306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worksafebc_widescreen_2019Jan</Template>
  <TotalTime>4446</TotalTime>
  <Words>6171</Words>
  <Application>Microsoft Office PowerPoint</Application>
  <PresentationFormat>Widescreen</PresentationFormat>
  <Paragraphs>560</Paragraphs>
  <Slides>29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Verdana</vt:lpstr>
      <vt:lpstr>Wingdings</vt:lpstr>
      <vt:lpstr>worksafebc_widescreen_2019Jan</vt:lpstr>
      <vt:lpstr>Workplace health and safety and COVID-19</vt:lpstr>
      <vt:lpstr>Agenda</vt:lpstr>
      <vt:lpstr>Understanding COVID-19</vt:lpstr>
      <vt:lpstr>COVID-19 symptoms and transmission</vt:lpstr>
      <vt:lpstr>COVID-19 transmission risk factors</vt:lpstr>
      <vt:lpstr>What to do if you, or your workers, experience flu-like symptoms </vt:lpstr>
      <vt:lpstr>Controlling the risk of COVID-19 exposure in the workplace</vt:lpstr>
      <vt:lpstr>Participant poll</vt:lpstr>
      <vt:lpstr>Basic control measures</vt:lpstr>
      <vt:lpstr>Reduce risk with the hierarchy of controls</vt:lpstr>
      <vt:lpstr>PowerPoint Presentation</vt:lpstr>
      <vt:lpstr>What employers should do</vt:lpstr>
      <vt:lpstr>What employers should do</vt:lpstr>
      <vt:lpstr>What employers should do</vt:lpstr>
      <vt:lpstr>What employers should do</vt:lpstr>
      <vt:lpstr>What workers should do</vt:lpstr>
      <vt:lpstr>Participant poll</vt:lpstr>
      <vt:lpstr>Returning to safe operation</vt:lpstr>
      <vt:lpstr>Returning to safe operation</vt:lpstr>
      <vt:lpstr>WorkSafeBC’s support</vt:lpstr>
      <vt:lpstr>Accessing WorkSafeBC services</vt:lpstr>
      <vt:lpstr>WorkSafeBC’s prevention efforts</vt:lpstr>
      <vt:lpstr>Claims: Info for workers and employers</vt:lpstr>
      <vt:lpstr>Additional resources</vt:lpstr>
      <vt:lpstr>Public health agency websites</vt:lpstr>
      <vt:lpstr>Resources for employers and businesses</vt:lpstr>
      <vt:lpstr>Psychological health and safety  during a pandemic</vt:lpstr>
      <vt:lpstr>Mental Health: Helping your workers cope</vt:lpstr>
      <vt:lpstr>Questions?</vt:lpstr>
    </vt:vector>
  </TitlesOfParts>
  <Company>WorkSafeBC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Health and Safety and COVID-19</dc:title>
  <dc:creator>Chandler, Helen</dc:creator>
  <cp:lastModifiedBy>Berntson, Kira</cp:lastModifiedBy>
  <cp:revision>387</cp:revision>
  <dcterms:created xsi:type="dcterms:W3CDTF">2020-04-17T17:35:15Z</dcterms:created>
  <dcterms:modified xsi:type="dcterms:W3CDTF">2020-05-15T16:28:27Z</dcterms:modified>
</cp:coreProperties>
</file>